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sldIdLst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44" r:id="rId14"/>
    <p:sldId id="315" r:id="rId15"/>
    <p:sldId id="316" r:id="rId16"/>
    <p:sldId id="345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7" r:id="rId42"/>
    <p:sldId id="348" r:id="rId43"/>
    <p:sldId id="349" r:id="rId44"/>
    <p:sldId id="332" r:id="rId45"/>
    <p:sldId id="342" r:id="rId46"/>
    <p:sldId id="343" r:id="rId47"/>
    <p:sldId id="270" r:id="rId48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DD9"/>
    <a:srgbClr val="006EB7"/>
    <a:srgbClr val="5A6870"/>
    <a:srgbClr val="A2CFEF"/>
    <a:srgbClr val="8C9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80947" autoAdjust="0"/>
  </p:normalViewPr>
  <p:slideViewPr>
    <p:cSldViewPr>
      <p:cViewPr>
        <p:scale>
          <a:sx n="75" d="100"/>
          <a:sy n="75" d="100"/>
        </p:scale>
        <p:origin x="-266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7C64B-A29A-47D9-8C5D-70E04B935280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B4D74-2E59-4767-B5EB-04FC70165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8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8973B-B09C-49A7-9965-022AA0D619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8973B-B09C-49A7-9965-022AA0D619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FED0A-EFA4-4FF1-9593-FA111C40EC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44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FED0A-EFA4-4FF1-9593-FA111C40EC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44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54E7C-1762-49AF-AC18-5587F6DA6FB4}" type="slidenum">
              <a:rPr lang="en-GB"/>
              <a:pPr/>
              <a:t>36</a:t>
            </a:fld>
            <a:endParaRPr lang="en-GB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900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343914"/>
            <a:ext cx="5483837" cy="4112899"/>
          </a:xfrm>
          <a:noFill/>
        </p:spPr>
        <p:txBody>
          <a:bodyPr lIns="91726" tIns="45863" rIns="91726" bIns="45863"/>
          <a:lstStyle/>
          <a:p>
            <a:r>
              <a:rPr lang="en-GB" dirty="0" smtClean="0"/>
              <a:t>Ground</a:t>
            </a:r>
            <a:r>
              <a:rPr lang="en-GB" baseline="0" dirty="0" smtClean="0"/>
              <a:t> ATC-ATFCM</a:t>
            </a:r>
          </a:p>
          <a:p>
            <a:pPr marL="171441" indent="-171441">
              <a:buFontTx/>
              <a:buChar char="-"/>
            </a:pPr>
            <a:r>
              <a:rPr lang="en-US" dirty="0" err="1"/>
              <a:t>Centralised</a:t>
            </a:r>
            <a:r>
              <a:rPr lang="en-US" dirty="0"/>
              <a:t> 4D Trajectory profile calculation</a:t>
            </a:r>
          </a:p>
          <a:p>
            <a:r>
              <a:rPr lang="en-US" dirty="0"/>
              <a:t> for all ATM planning activities</a:t>
            </a:r>
          </a:p>
          <a:p>
            <a:endParaRPr lang="en-GB" dirty="0" smtClean="0"/>
          </a:p>
          <a:p>
            <a:r>
              <a:rPr lang="en-GB" dirty="0" smtClean="0"/>
              <a:t>Ground </a:t>
            </a:r>
            <a:r>
              <a:rPr lang="en-GB" dirty="0" err="1" smtClean="0"/>
              <a:t>ground</a:t>
            </a:r>
            <a:r>
              <a:rPr lang="en-GB" dirty="0" smtClean="0"/>
              <a:t> </a:t>
            </a:r>
            <a:r>
              <a:rPr lang="en-GB" dirty="0" err="1" smtClean="0"/>
              <a:t>muti</a:t>
            </a:r>
            <a:r>
              <a:rPr lang="en-GB" dirty="0" smtClean="0"/>
              <a:t> ATSU</a:t>
            </a:r>
          </a:p>
          <a:p>
            <a:pPr eaLnBrk="1" hangingPunct="1">
              <a:spcBef>
                <a:spcPct val="50000"/>
              </a:spcBef>
            </a:pPr>
            <a:r>
              <a:rPr lang="en-GB" dirty="0"/>
              <a:t>Seamless </a:t>
            </a:r>
            <a:r>
              <a:rPr lang="en-GB" dirty="0" err="1"/>
              <a:t>coord</a:t>
            </a:r>
            <a:r>
              <a:rPr lang="en-GB" dirty="0"/>
              <a:t> &amp; transfer</a:t>
            </a:r>
          </a:p>
          <a:p>
            <a:pPr eaLnBrk="1" hangingPunct="1">
              <a:spcBef>
                <a:spcPct val="50000"/>
              </a:spcBef>
            </a:pPr>
            <a:r>
              <a:rPr lang="en-GB" dirty="0"/>
              <a:t>Separation assurance</a:t>
            </a:r>
          </a:p>
          <a:p>
            <a:pPr eaLnBrk="1" hangingPunct="1">
              <a:spcBef>
                <a:spcPct val="50000"/>
              </a:spcBef>
            </a:pPr>
            <a:r>
              <a:rPr lang="en-GB" dirty="0"/>
              <a:t>Conflict </a:t>
            </a:r>
            <a:r>
              <a:rPr lang="en-GB" dirty="0" err="1"/>
              <a:t>mngt</a:t>
            </a:r>
            <a:endParaRPr lang="en-GB" dirty="0"/>
          </a:p>
          <a:p>
            <a:pPr eaLnBrk="1" hangingPunct="1">
              <a:spcBef>
                <a:spcPct val="50000"/>
              </a:spcBef>
            </a:pPr>
            <a:r>
              <a:rPr lang="en-GB" dirty="0"/>
              <a:t>Metering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4D</a:t>
            </a:r>
          </a:p>
          <a:p>
            <a:r>
              <a:rPr lang="en-GB" dirty="0" smtClean="0"/>
              <a:t> </a:t>
            </a:r>
            <a:r>
              <a:rPr lang="en-US" dirty="0"/>
              <a:t>- Trajectory downlink</a:t>
            </a:r>
          </a:p>
          <a:p>
            <a:r>
              <a:rPr lang="en-US" dirty="0"/>
              <a:t>- Trajectory negotiation</a:t>
            </a:r>
          </a:p>
          <a:p>
            <a:r>
              <a:rPr lang="en-US" dirty="0"/>
              <a:t>- Time/speed constraint negotiation</a:t>
            </a:r>
          </a:p>
          <a:p>
            <a:r>
              <a:rPr lang="en-US" dirty="0"/>
              <a:t>-Monitoring and trajectory updates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33600" cy="365125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7352"/>
            <a:ext cx="2133600" cy="365125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16765"/>
            <a:ext cx="2057400" cy="499255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6765"/>
            <a:ext cx="6019800" cy="49925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491880" y="325746"/>
            <a:ext cx="2205287" cy="1807110"/>
            <a:chOff x="240" y="144"/>
            <a:chExt cx="1296" cy="1062"/>
          </a:xfrm>
          <a:solidFill>
            <a:srgbClr val="1B4177"/>
          </a:solidFill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pic>
        <p:nvPicPr>
          <p:cNvPr id="97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590" y="2466975"/>
            <a:ext cx="7365826" cy="378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Box 97"/>
          <p:cNvSpPr txBox="1"/>
          <p:nvPr userDrawn="1"/>
        </p:nvSpPr>
        <p:spPr>
          <a:xfrm>
            <a:off x="2171700" y="3962400"/>
            <a:ext cx="4800600" cy="71508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1B417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</a:t>
            </a:r>
            <a:r>
              <a:rPr lang="en-GB" sz="3600" b="1" dirty="0" smtClean="0">
                <a:solidFill>
                  <a:srgbClr val="1B417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endParaRPr lang="en-GB" sz="3600" b="1" dirty="0">
              <a:solidFill>
                <a:srgbClr val="1B417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0" y="6251335"/>
            <a:ext cx="9144000" cy="606666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0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>
            <a:lvl1pPr>
              <a:defRPr i="1"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9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676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0903"/>
            <a:ext cx="8229600" cy="38492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676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0915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0915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676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889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36979"/>
            <a:ext cx="4040188" cy="30723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46889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3236979"/>
            <a:ext cx="4041775" cy="30723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508785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8787"/>
            <a:ext cx="5111750" cy="45961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670837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0533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8247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432048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6764"/>
            <a:ext cx="8229600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68893"/>
            <a:ext cx="8229600" cy="3921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081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28/10/2014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6EB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o.int/APAC/Documents/edocs/ads_cpdlc_didc_ver2.pdf" TargetMode="External"/><Relationship Id="rId2" Type="http://schemas.openxmlformats.org/officeDocument/2006/relationships/hyperlink" Target="http://www.icao.int/APAC/Documents/edocs/Asia%20Pacific%20Seamless%20ATM%20Plan%20V1.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xm.aero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AIDC and OLDI: </a:t>
            </a:r>
            <a:br>
              <a:rPr lang="en-US" dirty="0"/>
            </a:br>
            <a:r>
              <a:rPr lang="en-US" dirty="0"/>
              <a:t>gap analysis and perspectives</a:t>
            </a:r>
            <a:endParaRPr lang="en-GB" altLang="en-US" dirty="0" smtClean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Special Implementation Project</a:t>
            </a:r>
          </a:p>
          <a:p>
            <a:r>
              <a:rPr lang="en-US" dirty="0"/>
              <a:t>AIDC</a:t>
            </a:r>
          </a:p>
          <a:p>
            <a:r>
              <a:rPr lang="en-US" dirty="0" smtClean="0"/>
              <a:t>Bangkok, 28-31 Oct. 2014</a:t>
            </a:r>
            <a:endParaRPr lang="en-US" dirty="0"/>
          </a:p>
          <a:p>
            <a:endParaRPr lang="en-US" sz="1600" dirty="0"/>
          </a:p>
          <a:p>
            <a:r>
              <a:rPr lang="en-US" sz="1600" dirty="0"/>
              <a:t>Prepared by </a:t>
            </a:r>
            <a:r>
              <a:rPr lang="en-US" sz="1600" dirty="0" err="1" smtClean="0"/>
              <a:t>F.Lecat</a:t>
            </a:r>
            <a:endParaRPr lang="en-US" sz="1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525344"/>
            <a:ext cx="2133600" cy="332656"/>
          </a:xfrm>
        </p:spPr>
        <p:txBody>
          <a:bodyPr/>
          <a:lstStyle/>
          <a:p>
            <a:pPr>
              <a:defRPr/>
            </a:pPr>
            <a:fld id="{0996A4E9-9616-4870-AB6D-BE896A45739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basis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5"/>
            <a:ext cx="8808095" cy="137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292" y="4509120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6 messages in common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95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828" y="620688"/>
            <a:ext cx="8229600" cy="1143000"/>
          </a:xfrm>
        </p:spPr>
        <p:txBody>
          <a:bodyPr/>
          <a:lstStyle/>
          <a:p>
            <a:r>
              <a:rPr lang="en-US" sz="2400" dirty="0" smtClean="0"/>
              <a:t>Notification, coordination, transfer (1/2) - </a:t>
            </a:r>
            <a:r>
              <a:rPr lang="en-US" sz="2400" b="1" dirty="0" smtClean="0"/>
              <a:t>Core set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3060" y="4437112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b="1" dirty="0"/>
              <a:t>CORE </a:t>
            </a:r>
            <a:r>
              <a:rPr lang="en-US" sz="1200" b="1" dirty="0" smtClean="0"/>
              <a:t>SET of messages for </a:t>
            </a:r>
            <a:r>
              <a:rPr lang="en-US" sz="1200" dirty="0" smtClean="0"/>
              <a:t>Notification, coordination and transfer –Initial Purpose of AIDC and OLDI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b="1" dirty="0" smtClean="0"/>
              <a:t>Essential</a:t>
            </a:r>
            <a:r>
              <a:rPr lang="en-US" sz="1200" dirty="0" smtClean="0"/>
              <a:t> subset of messages: its implementation brings immediate benefits for safety (reduced frequency of erroneous transfers, of Large Height Deviations, etc.) and ATCO workload reduction (phone </a:t>
            </a:r>
            <a:r>
              <a:rPr lang="en-US" sz="1200" dirty="0" err="1" smtClean="0"/>
              <a:t>coordinations</a:t>
            </a:r>
            <a:r>
              <a:rPr lang="en-US" sz="1200" dirty="0" smtClean="0"/>
              <a:t> replaced by automatic message exchanges)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Referred to as the “core” (APAC AIDC v3) or “basic procedure” message set (OLDI v4.2) (NAT region has defined an even greater core subset)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Its use may be largely integrated through the label in the air situation display (radar areas)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In non radar areas, often presented in a dedicated window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Suits simple scenarios of negotiation, else revert to/use voice communications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u="sng" dirty="0" smtClean="0"/>
              <a:t>Gap analysis</a:t>
            </a:r>
            <a:r>
              <a:rPr lang="en-US" sz="1200" dirty="0" smtClean="0"/>
              <a:t>: </a:t>
            </a:r>
            <a:r>
              <a:rPr lang="en-US" sz="1200" b="1" dirty="0" smtClean="0"/>
              <a:t>functional equivalence </a:t>
            </a:r>
            <a:r>
              <a:rPr lang="en-US" sz="1200" dirty="0" smtClean="0"/>
              <a:t>between AIDC and OLDI on the essential set</a:t>
            </a:r>
            <a:endParaRPr lang="en-US" sz="1200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88" y="1260912"/>
            <a:ext cx="7439943" cy="31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9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350" y="620688"/>
            <a:ext cx="8229600" cy="1143000"/>
          </a:xfrm>
        </p:spPr>
        <p:txBody>
          <a:bodyPr/>
          <a:lstStyle/>
          <a:p>
            <a:r>
              <a:rPr lang="en-US" sz="2400" dirty="0"/>
              <a:t>Notification, coordination, transfer </a:t>
            </a:r>
            <a:r>
              <a:rPr lang="en-US" sz="2400" dirty="0" smtClean="0"/>
              <a:t>(2/2) – </a:t>
            </a:r>
            <a:r>
              <a:rPr lang="en-US" sz="2400" b="1" dirty="0" smtClean="0"/>
              <a:t>Non essential set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181600"/>
            <a:ext cx="86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sz="1200" b="1" dirty="0" smtClean="0"/>
              <a:t>Non essential </a:t>
            </a:r>
            <a:r>
              <a:rPr lang="en-US" sz="1200" dirty="0" smtClean="0"/>
              <a:t>subset </a:t>
            </a:r>
            <a:r>
              <a:rPr lang="en-US" sz="1200" dirty="0"/>
              <a:t>of </a:t>
            </a:r>
            <a:r>
              <a:rPr lang="en-US" sz="1200" dirty="0" smtClean="0"/>
              <a:t>messages for coordination and transfer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1200" dirty="0" smtClean="0"/>
              <a:t>OLDI ROC and OCM are implemented between oceanic and continental </a:t>
            </a:r>
            <a:r>
              <a:rPr lang="en-US" sz="1200" dirty="0" err="1" smtClean="0"/>
              <a:t>centres</a:t>
            </a:r>
            <a:endParaRPr lang="en-US" sz="1200" dirty="0" smtClean="0"/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1200" dirty="0" smtClean="0"/>
              <a:t>Other coordination OLDI messages are refining the negotiation process: rarely implemented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1200" dirty="0" smtClean="0"/>
              <a:t>OLDI </a:t>
            </a:r>
            <a:r>
              <a:rPr lang="en-US" sz="1200" dirty="0"/>
              <a:t>Transfer of Communications messages (COF, ROF) allow </a:t>
            </a:r>
            <a:r>
              <a:rPr lang="en-US" sz="1200" b="1" dirty="0"/>
              <a:t>radar </a:t>
            </a:r>
            <a:r>
              <a:rPr lang="en-US" sz="1200" b="1" dirty="0" smtClean="0"/>
              <a:t>hand-offs </a:t>
            </a:r>
            <a:r>
              <a:rPr lang="en-US" sz="1200" dirty="0"/>
              <a:t>and bring immediate benefits on safety and workload reduction </a:t>
            </a:r>
            <a:endParaRPr lang="en-US" sz="1200" dirty="0" smtClean="0"/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200" u="sng" dirty="0" smtClean="0"/>
              <a:t>Gap analysis</a:t>
            </a:r>
            <a:r>
              <a:rPr lang="en-US" sz="1200" dirty="0" smtClean="0"/>
              <a:t>: OLDI standard is better equipped for radar hand-offs (largely used in Europe) and refined coordination negotiations</a:t>
            </a:r>
            <a:endParaRPr lang="en-US" sz="1200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2" y="1340768"/>
            <a:ext cx="7920335" cy="363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In APAC: AIDC is a target for end 2015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AU" dirty="0" smtClean="0"/>
              <a:t>AIDC (version 3 or later) between ATC units where transfers of control are conducted </a:t>
            </a:r>
          </a:p>
          <a:p>
            <a:pPr lvl="0"/>
            <a:r>
              <a:rPr lang="en-AU" dirty="0" smtClean="0"/>
              <a:t>alternate means of automated communication of ATM system track and flight plan data are employed</a:t>
            </a:r>
          </a:p>
          <a:p>
            <a:pPr lvl="0"/>
            <a:r>
              <a:rPr lang="en-AU" dirty="0" smtClean="0"/>
              <a:t>AIDC messages types should be implemented: </a:t>
            </a:r>
            <a:endParaRPr lang="en-US" dirty="0" smtClean="0"/>
          </a:p>
          <a:p>
            <a:pPr lvl="2"/>
            <a:r>
              <a:rPr lang="en-AU" dirty="0" smtClean="0"/>
              <a:t>Advanced Boundary Information (ABI);</a:t>
            </a:r>
            <a:endParaRPr lang="en-US" dirty="0" smtClean="0"/>
          </a:p>
          <a:p>
            <a:pPr lvl="2"/>
            <a:r>
              <a:rPr lang="en-AU" dirty="0" smtClean="0"/>
              <a:t>Coordinate Estimate (EST);</a:t>
            </a:r>
            <a:endParaRPr lang="en-US" dirty="0" smtClean="0"/>
          </a:p>
          <a:p>
            <a:pPr lvl="2"/>
            <a:r>
              <a:rPr lang="en-AU" dirty="0" smtClean="0"/>
              <a:t>Acceptance (ACP);</a:t>
            </a:r>
            <a:endParaRPr lang="en-US" dirty="0" smtClean="0"/>
          </a:p>
          <a:p>
            <a:pPr lvl="2"/>
            <a:r>
              <a:rPr lang="en-AU" dirty="0" smtClean="0"/>
              <a:t>TOC; and </a:t>
            </a:r>
            <a:endParaRPr lang="en-US" dirty="0" smtClean="0"/>
          </a:p>
          <a:p>
            <a:pPr lvl="2"/>
            <a:r>
              <a:rPr lang="en-AU" dirty="0" smtClean="0"/>
              <a:t>Assumption of Control (AOC).</a:t>
            </a:r>
          </a:p>
          <a:p>
            <a:pPr lvl="2"/>
            <a:endParaRPr lang="en-AU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1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150" y="692696"/>
            <a:ext cx="8229600" cy="1143000"/>
          </a:xfrm>
        </p:spPr>
        <p:txBody>
          <a:bodyPr/>
          <a:lstStyle/>
          <a:p>
            <a:r>
              <a:rPr lang="en-US" dirty="0" smtClean="0"/>
              <a:t>Air/ground </a:t>
            </a:r>
            <a:r>
              <a:rPr lang="en-US" dirty="0" err="1" smtClean="0"/>
              <a:t>datalink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876800"/>
            <a:ext cx="8648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sz="1400" dirty="0" smtClean="0"/>
              <a:t>Subset of message used for FDP cooperation to establish and release </a:t>
            </a:r>
            <a:r>
              <a:rPr lang="en-US" sz="1400" dirty="0" err="1" smtClean="0"/>
              <a:t>datalink</a:t>
            </a:r>
            <a:r>
              <a:rPr lang="en-US" sz="1400" dirty="0" smtClean="0"/>
              <a:t> connections when transferring </a:t>
            </a:r>
            <a:r>
              <a:rPr lang="en-US" sz="1400" dirty="0" err="1" smtClean="0"/>
              <a:t>datalink</a:t>
            </a:r>
            <a:r>
              <a:rPr lang="en-US" sz="1400" dirty="0" smtClean="0"/>
              <a:t> capable aircraft at a coordination point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u="sng" dirty="0" smtClean="0"/>
              <a:t>Gap analysis</a:t>
            </a:r>
            <a:r>
              <a:rPr lang="en-US" sz="1400" dirty="0" smtClean="0"/>
              <a:t>: </a:t>
            </a:r>
            <a:r>
              <a:rPr lang="en-US" sz="1400" b="1" dirty="0" smtClean="0"/>
              <a:t>relative functional equivalence </a:t>
            </a:r>
            <a:r>
              <a:rPr lang="en-US" sz="1400" dirty="0" smtClean="0"/>
              <a:t>but significant differences yet: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OLDI messages enable to handle accommodation (ATN and FANS 1/A aircraft) whilst AIDC does not convey the full ATN logon context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AIDC is better equipped to share FANS 1/A ADS-C surveillance reports with another ATSU (e.g. in Areas of Common Interest) </a:t>
            </a:r>
            <a:endParaRPr lang="en-US" sz="1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687286"/>
              </p:ext>
            </p:extLst>
          </p:nvPr>
        </p:nvGraphicFramePr>
        <p:xfrm>
          <a:off x="101902" y="1371600"/>
          <a:ext cx="890209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Worksheet" r:id="rId3" imgW="13087369" imgH="5153076" progId="Excel.Sheet.12">
                  <p:embed/>
                </p:oleObj>
              </mc:Choice>
              <mc:Fallback>
                <p:oleObj name="Worksheet" r:id="rId3" imgW="13087369" imgH="515307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902" y="1371600"/>
                        <a:ext cx="8902095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8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124200"/>
            <a:ext cx="8534400" cy="3711785"/>
          </a:xfr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dirty="0"/>
              <a:t>AIDC TDM message used to disseminate track </a:t>
            </a:r>
            <a:r>
              <a:rPr lang="en-US" sz="2400" dirty="0" smtClean="0"/>
              <a:t>information</a:t>
            </a:r>
          </a:p>
          <a:p>
            <a:r>
              <a:rPr lang="en-US" sz="2400" dirty="0" smtClean="0"/>
              <a:t>Latitude/longitude </a:t>
            </a:r>
            <a:r>
              <a:rPr lang="en-US" sz="2400" dirty="0"/>
              <a:t>Waypoints </a:t>
            </a:r>
            <a:r>
              <a:rPr lang="en-US" sz="2400" dirty="0" smtClean="0"/>
              <a:t>or named </a:t>
            </a:r>
            <a:r>
              <a:rPr lang="en-US" sz="2400" dirty="0"/>
              <a:t>en route </a:t>
            </a:r>
            <a:r>
              <a:rPr lang="en-US" sz="2400" dirty="0" smtClean="0"/>
              <a:t>points, allows User Preferred Routes</a:t>
            </a:r>
          </a:p>
          <a:p>
            <a:pPr marL="285750" indent="-285750"/>
            <a:r>
              <a:rPr lang="en-US" sz="2400" dirty="0" smtClean="0"/>
              <a:t>No equivalent in OLDI as an Initial FPL Processing System (IFPS) operated by Eurocontrol distributes initial flight plans as part of the Network function in Europe</a:t>
            </a:r>
          </a:p>
          <a:p>
            <a:pPr marL="285750" indent="-285750"/>
            <a:r>
              <a:rPr lang="en-US" sz="2400" u="sng" dirty="0" smtClean="0"/>
              <a:t>Gap analysis</a:t>
            </a:r>
            <a:r>
              <a:rPr lang="en-US" sz="2400" dirty="0" smtClean="0"/>
              <a:t>: </a:t>
            </a:r>
            <a:r>
              <a:rPr lang="en-US" sz="2400" b="1" dirty="0" smtClean="0"/>
              <a:t>no functional equivalence </a:t>
            </a:r>
            <a:r>
              <a:rPr lang="en-US" sz="2400" dirty="0" smtClean="0"/>
              <a:t>for flight planning due to different operational concepts </a:t>
            </a:r>
            <a:endParaRPr lang="en-US" sz="2400" dirty="0"/>
          </a:p>
          <a:p>
            <a:pPr marL="285750" indent="-285750"/>
            <a:endParaRPr lang="en-US" sz="24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planning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924863"/>
              </p:ext>
            </p:extLst>
          </p:nvPr>
        </p:nvGraphicFramePr>
        <p:xfrm>
          <a:off x="107504" y="2348880"/>
          <a:ext cx="8910680" cy="52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Worksheet" r:id="rId3" imgW="13087369" imgH="771448" progId="Excel.Sheet.12">
                  <p:embed/>
                </p:oleObj>
              </mc:Choice>
              <mc:Fallback>
                <p:oleObj name="Worksheet" r:id="rId3" imgW="13087369" imgH="7714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2348880"/>
                        <a:ext cx="8910680" cy="524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0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3573016"/>
            <a:ext cx="8229600" cy="2667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OLDI includes a subset of messages for </a:t>
            </a:r>
            <a:r>
              <a:rPr lang="en-US" dirty="0"/>
              <a:t>dialogue between civil and military units, </a:t>
            </a:r>
            <a:r>
              <a:rPr lang="en-US" dirty="0" smtClean="0"/>
              <a:t>not </a:t>
            </a:r>
            <a:r>
              <a:rPr lang="en-US" dirty="0"/>
              <a:t>implemented in Europe to </a:t>
            </a:r>
            <a:r>
              <a:rPr lang="en-US" dirty="0" smtClean="0"/>
              <a:t>date</a:t>
            </a:r>
          </a:p>
          <a:p>
            <a:r>
              <a:rPr lang="en-US" dirty="0" smtClean="0"/>
              <a:t>Different operational concepts of </a:t>
            </a:r>
            <a:r>
              <a:rPr lang="en-US" dirty="0"/>
              <a:t>coordination/integration between civil and military operations exist in the world</a:t>
            </a:r>
          </a:p>
          <a:p>
            <a:r>
              <a:rPr lang="en-US" dirty="0" smtClean="0"/>
              <a:t>This OLDI message subset assumes that these units </a:t>
            </a:r>
          </a:p>
          <a:p>
            <a:pPr lvl="1"/>
            <a:r>
              <a:rPr lang="en-US" dirty="0" smtClean="0"/>
              <a:t>operate distinct airspaces with crossing flights needing coordination </a:t>
            </a:r>
          </a:p>
          <a:p>
            <a:pPr lvl="1"/>
            <a:r>
              <a:rPr lang="en-US" dirty="0" smtClean="0"/>
              <a:t>operate different ground systems</a:t>
            </a:r>
          </a:p>
          <a:p>
            <a:r>
              <a:rPr lang="en-US" dirty="0" smtClean="0"/>
              <a:t>Civil-military </a:t>
            </a:r>
            <a:r>
              <a:rPr lang="en-US" dirty="0"/>
              <a:t>flight data exchange and airspace </a:t>
            </a:r>
            <a:r>
              <a:rPr lang="en-US" dirty="0" smtClean="0"/>
              <a:t>crossing</a:t>
            </a:r>
          </a:p>
          <a:p>
            <a:r>
              <a:rPr lang="en-US" u="sng" dirty="0" smtClean="0"/>
              <a:t>Gap analysis</a:t>
            </a:r>
            <a:r>
              <a:rPr lang="en-US" dirty="0" smtClean="0"/>
              <a:t>: no AIDC messages for civil-military tactical coordination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Civil-military tactical coordination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351954"/>
              </p:ext>
            </p:extLst>
          </p:nvPr>
        </p:nvGraphicFramePr>
        <p:xfrm>
          <a:off x="40640" y="1988840"/>
          <a:ext cx="910336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Worksheet" r:id="rId3" imgW="13087369" imgH="1533435" progId="Excel.Sheet.12">
                  <p:embed/>
                </p:oleObj>
              </mc:Choice>
              <mc:Fallback>
                <p:oleObj name="Worksheet" r:id="rId3" imgW="13087369" imgH="15334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40" y="1988840"/>
                        <a:ext cx="910336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35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581400"/>
            <a:ext cx="8229600" cy="20875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OLDI includes </a:t>
            </a:r>
            <a:r>
              <a:rPr lang="en-US" dirty="0" smtClean="0"/>
              <a:t>a subset of messages for directing flight coordination information towards third party organizations like the provision of Flight information to military</a:t>
            </a:r>
          </a:p>
          <a:p>
            <a:r>
              <a:rPr lang="en-US" u="sng" dirty="0"/>
              <a:t>Gap analysis</a:t>
            </a:r>
            <a:r>
              <a:rPr lang="en-US" dirty="0"/>
              <a:t>: no AIDC messages</a:t>
            </a:r>
            <a:r>
              <a:rPr lang="en-US" dirty="0" smtClean="0"/>
              <a:t> standardized for </a:t>
            </a:r>
            <a:r>
              <a:rPr lang="en-US" dirty="0"/>
              <a:t>flight coordination information towards third </a:t>
            </a:r>
            <a:r>
              <a:rPr lang="en-US" dirty="0" smtClean="0"/>
              <a:t>party </a:t>
            </a:r>
            <a:r>
              <a:rPr lang="en-US" dirty="0"/>
              <a:t>organizations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awareness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042832"/>
              </p:ext>
            </p:extLst>
          </p:nvPr>
        </p:nvGraphicFramePr>
        <p:xfrm>
          <a:off x="251520" y="2204864"/>
          <a:ext cx="865704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Worksheet" r:id="rId3" imgW="13087369" imgH="1152576" progId="Excel.Sheet.12">
                  <p:embed/>
                </p:oleObj>
              </mc:Choice>
              <mc:Fallback>
                <p:oleObj name="Worksheet" r:id="rId3" imgW="13087369" imgH="115257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2204864"/>
                        <a:ext cx="8657041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6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077072"/>
            <a:ext cx="8686800" cy="2514600"/>
          </a:xfrm>
        </p:spPr>
        <p:txBody>
          <a:bodyPr>
            <a:normAutofit fontScale="55000" lnSpcReduction="20000"/>
          </a:bodyPr>
          <a:lstStyle/>
          <a:p>
            <a:r>
              <a:rPr lang="en-US" smtClean="0"/>
              <a:t>OLDI specific message (COD) for SSR code assignment to avoid wasting scarse mode A codes</a:t>
            </a:r>
          </a:p>
          <a:p>
            <a:r>
              <a:rPr lang="en-US" smtClean="0"/>
              <a:t>OLDI specific messages (SCO/SKIP) for skipping the accepting sector in the TOC process</a:t>
            </a:r>
          </a:p>
          <a:p>
            <a:r>
              <a:rPr lang="en-US" smtClean="0"/>
              <a:t>OLDI specific message (PNT) to particularize a flight between ATSUs (to ease coordination dialogue between ATCOs)</a:t>
            </a:r>
          </a:p>
          <a:p>
            <a:r>
              <a:rPr lang="en-US" smtClean="0"/>
              <a:t>OLDI specific message (AMA) used for conveying the TTL/TTG budget and/or target time at the COP to maintain sequences between ATSUs</a:t>
            </a:r>
          </a:p>
          <a:p>
            <a:r>
              <a:rPr lang="en-US" u="sng" smtClean="0"/>
              <a:t>Gap analysis</a:t>
            </a:r>
            <a:r>
              <a:rPr lang="en-US" smtClean="0"/>
              <a:t>: no functional equivalence in AIDC  for SSR code assignment, skip of communications, Point session and sequencing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US" dirty="0" smtClean="0"/>
              <a:t>Other messages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78946"/>
              </p:ext>
            </p:extLst>
          </p:nvPr>
        </p:nvGraphicFramePr>
        <p:xfrm>
          <a:off x="179512" y="2060848"/>
          <a:ext cx="869822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Worksheet" r:id="rId3" imgW="13087369" imgH="2867115" progId="Excel.Sheet.12">
                  <p:embed/>
                </p:oleObj>
              </mc:Choice>
              <mc:Fallback>
                <p:oleObj name="Worksheet" r:id="rId3" imgW="13087369" imgH="28671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060848"/>
                        <a:ext cx="8698220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49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analysis in 10 items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Both standards cover notification, coordination and transfer at FIR boundaries, defining messages exchanged between an upstream and a downstream Flight Data Processor : Inter-</a:t>
            </a:r>
            <a:r>
              <a:rPr lang="en-US" dirty="0" err="1" smtClean="0"/>
              <a:t>centre</a:t>
            </a:r>
            <a:r>
              <a:rPr lang="en-US" dirty="0" smtClean="0"/>
              <a:t> communications or ICC in Annex 10 </a:t>
            </a:r>
            <a:r>
              <a:rPr lang="en-US" dirty="0" err="1" smtClean="0"/>
              <a:t>vol</a:t>
            </a:r>
            <a:r>
              <a:rPr lang="en-US" dirty="0" smtClean="0"/>
              <a:t> II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Both standards (AIDC: 20 messages, OLDI: </a:t>
            </a:r>
            <a:r>
              <a:rPr lang="en-US" dirty="0" smtClean="0"/>
              <a:t>43 </a:t>
            </a:r>
            <a:r>
              <a:rPr lang="en-US" dirty="0" smtClean="0"/>
              <a:t>messages) share a little common basis (6 out of 57 messages), plus messages being different having yet the same intention (e.g. </a:t>
            </a:r>
            <a:r>
              <a:rPr lang="en-US" dirty="0" err="1" smtClean="0"/>
              <a:t>datalink</a:t>
            </a:r>
            <a:r>
              <a:rPr lang="en-US" dirty="0" smtClean="0"/>
              <a:t> transfer)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OLDI has specified many more specific messages (37 out of 57) than AIDC (14 out of 57), due to radar operations, a more refined negotiation process, civil-military coordination, and metering between ATSU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OLDI widely used in Europe,  and is a means of compliance for the COTR (</a:t>
            </a:r>
            <a:r>
              <a:rPr lang="en-US" dirty="0" err="1" smtClean="0"/>
              <a:t>COordination</a:t>
            </a:r>
            <a:r>
              <a:rPr lang="en-US" dirty="0" smtClean="0"/>
              <a:t>- </a:t>
            </a:r>
            <a:r>
              <a:rPr lang="en-US" dirty="0" err="1" smtClean="0"/>
              <a:t>TRansfer</a:t>
            </a:r>
            <a:r>
              <a:rPr lang="en-US" dirty="0" smtClean="0"/>
              <a:t>) regulation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AIDC widely used elsewhere, with ICAO urging implementation for non equipped ATS units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98482"/>
            <a:ext cx="8229600" cy="1143000"/>
          </a:xfrm>
        </p:spPr>
        <p:txBody>
          <a:bodyPr/>
          <a:lstStyle/>
          <a:p>
            <a:r>
              <a:rPr lang="en-US" dirty="0" smtClean="0"/>
              <a:t>Implementation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831" y="2204864"/>
            <a:ext cx="4011046" cy="4525963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Worldwide implemented, except Europe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Oceanic/remote areas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Dense/continental areas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Different versions in use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NAT ICD 1.3 or previous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APAC ICD v3 or previous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ANSP opt for subsets of messages in line with the operational needs and sign bilateral Letters of agreement accordingly </a:t>
            </a:r>
          </a:p>
          <a:p>
            <a:pPr lvl="1"/>
            <a:r>
              <a:rPr lang="en-US" sz="1100" dirty="0">
                <a:solidFill>
                  <a:schemeClr val="tx1"/>
                </a:solidFill>
              </a:rPr>
              <a:t>Basic co-ordination messages widely implemented (notification and initial co-ordination)</a:t>
            </a:r>
          </a:p>
          <a:p>
            <a:pPr lvl="1"/>
            <a:r>
              <a:rPr lang="en-US" sz="1100" dirty="0">
                <a:solidFill>
                  <a:schemeClr val="tx1"/>
                </a:solidFill>
              </a:rPr>
              <a:t>Some transfer messages implemented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2276872"/>
            <a:ext cx="4114800" cy="490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Implemented in Europe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Dense/continental areas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Boundaries with oceanic airspaces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Between almost all European ACCs, and with North Africa 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Radar surveillance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versions in use 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Versions 4.2, 2.3 or previous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ANSP opt for subsets of messages in line with their operational needs and sign bilateral Letters of agreement accordingly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Basic co-ordination messages widely implemented (notification and initial co-ordination)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Some transfer messages implemented 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Mandatory part by IR COTR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1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01246" y="1527174"/>
            <a:ext cx="1143000" cy="552510"/>
            <a:chOff x="1447800" y="6229290"/>
            <a:chExt cx="1143000" cy="552510"/>
          </a:xfrm>
        </p:grpSpPr>
        <p:sp>
          <p:nvSpPr>
            <p:cNvPr id="18" name="L-Shape 17"/>
            <p:cNvSpPr/>
            <p:nvPr/>
          </p:nvSpPr>
          <p:spPr>
            <a:xfrm>
              <a:off x="1447800" y="6324600"/>
              <a:ext cx="1143000" cy="457200"/>
            </a:xfrm>
            <a:prstGeom prst="corner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98539" y="6229290"/>
              <a:ext cx="6912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AIDC</a:t>
              </a:r>
              <a:endParaRPr lang="en-US" sz="2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45464" y="1527174"/>
            <a:ext cx="1143000" cy="552510"/>
            <a:chOff x="6400800" y="6223372"/>
            <a:chExt cx="1143000" cy="552510"/>
          </a:xfrm>
        </p:grpSpPr>
        <p:sp>
          <p:nvSpPr>
            <p:cNvPr id="21" name="L-Shape 20"/>
            <p:cNvSpPr/>
            <p:nvPr/>
          </p:nvSpPr>
          <p:spPr>
            <a:xfrm>
              <a:off x="6400800" y="6318682"/>
              <a:ext cx="1143000" cy="457200"/>
            </a:xfrm>
            <a:prstGeom prst="corne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51539" y="6223372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OLDI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33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53106"/>
            <a:ext cx="8229600" cy="1143000"/>
          </a:xfrm>
        </p:spPr>
        <p:txBody>
          <a:bodyPr/>
          <a:lstStyle/>
          <a:p>
            <a:r>
              <a:rPr lang="en-US" dirty="0" smtClean="0"/>
              <a:t>Implementation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91" y="2780928"/>
            <a:ext cx="4011046" cy="29718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May </a:t>
            </a:r>
            <a:r>
              <a:rPr lang="en-US" sz="1800" dirty="0">
                <a:solidFill>
                  <a:schemeClr val="tx1"/>
                </a:solidFill>
              </a:rPr>
              <a:t>be complemented </a:t>
            </a:r>
            <a:r>
              <a:rPr lang="en-US" sz="1800" dirty="0" smtClean="0">
                <a:solidFill>
                  <a:schemeClr val="tx1"/>
                </a:solidFill>
              </a:rPr>
              <a:t>locally with </a:t>
            </a:r>
            <a:r>
              <a:rPr lang="en-US" sz="1800" dirty="0">
                <a:solidFill>
                  <a:schemeClr val="tx1"/>
                </a:solidFill>
              </a:rPr>
              <a:t>custom </a:t>
            </a:r>
            <a:r>
              <a:rPr lang="en-US" sz="1800" dirty="0" smtClean="0">
                <a:solidFill>
                  <a:schemeClr val="tx1"/>
                </a:solidFill>
              </a:rPr>
              <a:t>messages/fields </a:t>
            </a:r>
            <a:r>
              <a:rPr lang="en-US" sz="1800" dirty="0">
                <a:solidFill>
                  <a:schemeClr val="tx1"/>
                </a:solidFill>
              </a:rPr>
              <a:t>(radar hand-offs, </a:t>
            </a:r>
            <a:r>
              <a:rPr lang="en-US" sz="1800" dirty="0" smtClean="0">
                <a:solidFill>
                  <a:schemeClr val="tx1"/>
                </a:solidFill>
              </a:rPr>
              <a:t>etc. )</a:t>
            </a:r>
          </a:p>
          <a:p>
            <a:r>
              <a:rPr lang="en-US" sz="1800" dirty="0">
                <a:solidFill>
                  <a:schemeClr val="tx1"/>
                </a:solidFill>
              </a:rPr>
              <a:t>Operational benefits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Reduction in coordination failures and human errors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Reduction in telephone calls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Flight Data Operators can prioritize work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Bilateral LOA address the subset of messages used and associated procedures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Conveyed over AMHS/IP, AMHS/IP or AFTN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48714" y="2492896"/>
            <a:ext cx="41148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itchFamily="34" charset="0"/>
                <a:cs typeface="Arial" pitchFamily="34" charset="0"/>
              </a:rPr>
              <a:t>May be complemented locally with custom messages/fields (radar hand-offs, etc. )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Operational benefits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Reduction in coordination failures and human errors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Better management of SSR codes by automatic allocation of SSR code from a centralized SSR pool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Reduction in telephone calls 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Flight Data Operators can prioritize work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Bilateral LOA address the subset of messages used and associated procedures</a:t>
            </a:r>
          </a:p>
          <a:p>
            <a:r>
              <a:rPr lang="en-US" sz="1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Eurocontrol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Test tool called ETIC for OLDI and the communication layer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Conveyed over FMTP/IP and CIDIN/X25 (less and less)</a:t>
            </a:r>
          </a:p>
          <a:p>
            <a:endParaRPr lang="en-US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365674" y="1916832"/>
            <a:ext cx="1143000" cy="552510"/>
            <a:chOff x="1447800" y="6229290"/>
            <a:chExt cx="1143000" cy="552510"/>
          </a:xfrm>
        </p:grpSpPr>
        <p:sp>
          <p:nvSpPr>
            <p:cNvPr id="18" name="L-Shape 17"/>
            <p:cNvSpPr/>
            <p:nvPr/>
          </p:nvSpPr>
          <p:spPr>
            <a:xfrm>
              <a:off x="1447800" y="6324600"/>
              <a:ext cx="1143000" cy="457200"/>
            </a:xfrm>
            <a:prstGeom prst="corner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98539" y="6229290"/>
              <a:ext cx="6912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AIDC</a:t>
              </a:r>
              <a:endParaRPr lang="en-US" sz="2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55453" y="1895996"/>
            <a:ext cx="1143000" cy="552510"/>
            <a:chOff x="6400800" y="6223372"/>
            <a:chExt cx="1143000" cy="552510"/>
          </a:xfrm>
        </p:grpSpPr>
        <p:sp>
          <p:nvSpPr>
            <p:cNvPr id="21" name="L-Shape 20"/>
            <p:cNvSpPr/>
            <p:nvPr/>
          </p:nvSpPr>
          <p:spPr>
            <a:xfrm>
              <a:off x="6400800" y="6318682"/>
              <a:ext cx="1143000" cy="457200"/>
            </a:xfrm>
            <a:prstGeom prst="corne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51539" y="6223372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OLDI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24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REGULATORY CONSIDERATIONS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2636912"/>
            <a:ext cx="3810000" cy="4525963"/>
          </a:xfrm>
        </p:spPr>
        <p:txBody>
          <a:bodyPr>
            <a:no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Regulation No 552/2004: interoperability of the European Air Traffic Management network</a:t>
            </a:r>
          </a:p>
          <a:p>
            <a:r>
              <a:rPr lang="en-US" sz="1050" dirty="0">
                <a:solidFill>
                  <a:srgbClr val="FF0000"/>
                </a:solidFill>
              </a:rPr>
              <a:t>Message set: European Commission Implementing Rule No 1032/2006 (IR COTR) amended by EC 30/2009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EUROCONTROL OLDI Specification Edition 4.2 as a means of compliance (Community Specification)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Mandatory part</a:t>
            </a:r>
          </a:p>
          <a:p>
            <a:pPr marL="800100" lvl="3" indent="-342900"/>
            <a:r>
              <a:rPr lang="en-US" sz="650" dirty="0">
                <a:solidFill>
                  <a:srgbClr val="FF0000"/>
                </a:solidFill>
              </a:rPr>
              <a:t> Notification</a:t>
            </a:r>
          </a:p>
          <a:p>
            <a:pPr marL="800100" lvl="3" indent="-342900"/>
            <a:r>
              <a:rPr lang="en-US" sz="650" dirty="0">
                <a:solidFill>
                  <a:srgbClr val="FF0000"/>
                </a:solidFill>
              </a:rPr>
              <a:t> Initial co-ordination</a:t>
            </a:r>
          </a:p>
          <a:p>
            <a:pPr marL="800100" lvl="3" indent="-342900"/>
            <a:r>
              <a:rPr lang="en-US" sz="650" dirty="0">
                <a:solidFill>
                  <a:srgbClr val="FF0000"/>
                </a:solidFill>
              </a:rPr>
              <a:t> Cancellation of co-ordination</a:t>
            </a:r>
          </a:p>
          <a:p>
            <a:pPr marL="800100" lvl="3" indent="-342900"/>
            <a:r>
              <a:rPr lang="en-US" sz="650" dirty="0">
                <a:solidFill>
                  <a:srgbClr val="FF0000"/>
                </a:solidFill>
              </a:rPr>
              <a:t> Revision of co-ordination</a:t>
            </a:r>
          </a:p>
          <a:p>
            <a:pPr marL="800100" lvl="3" indent="-342900"/>
            <a:r>
              <a:rPr lang="en-US" sz="650" dirty="0">
                <a:solidFill>
                  <a:srgbClr val="FF0000"/>
                </a:solidFill>
              </a:rPr>
              <a:t> Civil-military co-ordination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 Optional part</a:t>
            </a:r>
          </a:p>
          <a:p>
            <a:pPr marL="800100" lvl="3" indent="-342900"/>
            <a:r>
              <a:rPr lang="en-US" sz="650" dirty="0">
                <a:solidFill>
                  <a:srgbClr val="FF0000"/>
                </a:solidFill>
              </a:rPr>
              <a:t> Pre-departure co-ordination</a:t>
            </a:r>
          </a:p>
          <a:p>
            <a:pPr marL="800100" lvl="3" indent="-342900"/>
            <a:r>
              <a:rPr lang="en-US" sz="650" dirty="0">
                <a:solidFill>
                  <a:srgbClr val="FF0000"/>
                </a:solidFill>
              </a:rPr>
              <a:t> Transfer of communication</a:t>
            </a:r>
          </a:p>
          <a:p>
            <a:pPr marL="742950" lvl="2" indent="-342900"/>
            <a:r>
              <a:rPr lang="en-US" sz="650" dirty="0">
                <a:solidFill>
                  <a:srgbClr val="FF0000"/>
                </a:solidFill>
              </a:rPr>
              <a:t> Support to air-ground data link in process of being added as mandatory for ATSUs that are CPDLC equipped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 Different dates for current and new ATS systems</a:t>
            </a:r>
          </a:p>
          <a:p>
            <a:r>
              <a:rPr lang="en-US" sz="1050" dirty="0">
                <a:solidFill>
                  <a:srgbClr val="FF0000"/>
                </a:solidFill>
              </a:rPr>
              <a:t>Communications: Commission Implementing Rules 633/2007 and 2083/2011 FMTP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X25 replaced by IP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Adoption of FMTP (Flight Message Transfer Protocol)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72646" y="2060848"/>
            <a:ext cx="1143000" cy="552510"/>
            <a:chOff x="1447800" y="6229290"/>
            <a:chExt cx="1143000" cy="552510"/>
          </a:xfrm>
        </p:grpSpPr>
        <p:sp>
          <p:nvSpPr>
            <p:cNvPr id="17" name="L-Shape 16"/>
            <p:cNvSpPr/>
            <p:nvPr/>
          </p:nvSpPr>
          <p:spPr>
            <a:xfrm>
              <a:off x="1447800" y="6324600"/>
              <a:ext cx="1143000" cy="457200"/>
            </a:xfrm>
            <a:prstGeom prst="corner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98539" y="6229290"/>
              <a:ext cx="6912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AIDC</a:t>
              </a:r>
              <a:endParaRPr lang="en-US" sz="2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46485" y="2060848"/>
            <a:ext cx="1143000" cy="552510"/>
            <a:chOff x="6400800" y="6223372"/>
            <a:chExt cx="1143000" cy="552510"/>
          </a:xfrm>
        </p:grpSpPr>
        <p:sp>
          <p:nvSpPr>
            <p:cNvPr id="20" name="L-Shape 19"/>
            <p:cNvSpPr/>
            <p:nvPr/>
          </p:nvSpPr>
          <p:spPr>
            <a:xfrm>
              <a:off x="6400800" y="6318682"/>
              <a:ext cx="1143000" cy="457200"/>
            </a:xfrm>
            <a:prstGeom prst="corne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51539" y="6223372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OLDI</a:t>
              </a:r>
              <a:endParaRPr lang="en-US" sz="2000" dirty="0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39428" y="2780928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 AIDC mandate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ICAO encourages implementation, and proposes mandates where needed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APAC: wide implementation still progressing, AIDC is a priority 1 in regional seamless ATM plan (ABI, EST, ACP, TOC and AOC)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NAT has widely implemented (AIDC rollout 2010-2013)</a:t>
            </a:r>
          </a:p>
        </p:txBody>
      </p:sp>
    </p:spTree>
    <p:extLst>
      <p:ext uri="{BB962C8B-B14F-4D97-AF65-F5344CB8AC3E}">
        <p14:creationId xmlns:p14="http://schemas.microsoft.com/office/powerpoint/2010/main" val="8232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Inter-ICAO regions considerations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5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Inter-ICAO regions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PAN AIDC ICD is defined</a:t>
            </a:r>
          </a:p>
          <a:p>
            <a:pPr lvl="1"/>
            <a:r>
              <a:rPr lang="en-US" dirty="0" smtClean="0"/>
              <a:t>Joint Task Force between NAT and APAC region</a:t>
            </a:r>
          </a:p>
          <a:p>
            <a:pPr lvl="1"/>
            <a:r>
              <a:rPr lang="en-US" dirty="0" smtClean="0"/>
              <a:t>Inter- regional guidance document </a:t>
            </a:r>
          </a:p>
          <a:p>
            <a:pPr lvl="1"/>
            <a:r>
              <a:rPr lang="en-US" dirty="0" smtClean="0"/>
              <a:t>Adoption by APANPIRG/25</a:t>
            </a:r>
          </a:p>
          <a:p>
            <a:pPr lvl="1"/>
            <a:r>
              <a:rPr lang="en-US" dirty="0" smtClean="0"/>
              <a:t>V0.92</a:t>
            </a:r>
          </a:p>
        </p:txBody>
      </p:sp>
    </p:spTree>
    <p:extLst>
      <p:ext uri="{BB962C8B-B14F-4D97-AF65-F5344CB8AC3E}">
        <p14:creationId xmlns:p14="http://schemas.microsoft.com/office/powerpoint/2010/main" val="24621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Inter-ICAO regions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0559"/>
            <a:ext cx="8229600" cy="3849291"/>
          </a:xfrm>
        </p:spPr>
        <p:txBody>
          <a:bodyPr>
            <a:noAutofit/>
          </a:bodyPr>
          <a:lstStyle/>
          <a:p>
            <a:r>
              <a:rPr lang="en-US" sz="1600" dirty="0" smtClean="0"/>
              <a:t>At the boundary between an AIDC region and an OLDI region</a:t>
            </a:r>
          </a:p>
          <a:p>
            <a:r>
              <a:rPr lang="en-US" sz="1600" dirty="0" smtClean="0"/>
              <a:t>No PAN ICD was defined (covering AIDC and OLDI)</a:t>
            </a:r>
          </a:p>
          <a:p>
            <a:r>
              <a:rPr lang="en-US" sz="1600" dirty="0" smtClean="0"/>
              <a:t>Industry provides dual message sets implementations</a:t>
            </a:r>
          </a:p>
          <a:p>
            <a:pPr lvl="1"/>
            <a:r>
              <a:rPr lang="en-US" sz="1400" dirty="0" smtClean="0"/>
              <a:t>Functional equivalence on the core set of messages</a:t>
            </a:r>
          </a:p>
          <a:p>
            <a:pPr lvl="1"/>
            <a:r>
              <a:rPr lang="en-US" sz="1400" dirty="0" smtClean="0"/>
              <a:t>Interfaces to be described separately and control procedures and LOA defined accordingly</a:t>
            </a:r>
          </a:p>
          <a:p>
            <a:pPr lvl="1"/>
            <a:r>
              <a:rPr lang="en-US" sz="1400" dirty="0" smtClean="0"/>
              <a:t>Implemented here in the ATC system 1</a:t>
            </a:r>
          </a:p>
          <a:p>
            <a:r>
              <a:rPr lang="en-US" sz="1600" dirty="0" smtClean="0"/>
              <a:t>Local implementation issues: the Inter-regional AIDC Task Force identified the need for guidance during its Second Meeting (July 2013)</a:t>
            </a:r>
          </a:p>
          <a:p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895600" y="5064760"/>
            <a:ext cx="16002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AIDC imp.</a:t>
            </a:r>
          </a:p>
          <a:p>
            <a:pPr algn="ctr"/>
            <a:r>
              <a:rPr lang="en-US" dirty="0" smtClean="0"/>
              <a:t>OLDI imp.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486400" y="5064760"/>
            <a:ext cx="16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OLDI imp.</a:t>
            </a:r>
            <a:endParaRPr lang="en-US" dirty="0"/>
          </a:p>
        </p:txBody>
      </p:sp>
      <p:sp>
        <p:nvSpPr>
          <p:cNvPr id="8" name="Arc 7"/>
          <p:cNvSpPr/>
          <p:nvPr/>
        </p:nvSpPr>
        <p:spPr>
          <a:xfrm>
            <a:off x="578700" y="4374976"/>
            <a:ext cx="4191000" cy="2438400"/>
          </a:xfrm>
          <a:prstGeom prst="arc">
            <a:avLst>
              <a:gd name="adj1" fmla="val 13750696"/>
              <a:gd name="adj2" fmla="val 6588624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34321" y="4473656"/>
            <a:ext cx="128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OLDI region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27587" y="4473656"/>
            <a:ext cx="129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AIDC region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95800" y="5521960"/>
            <a:ext cx="990600" cy="0"/>
          </a:xfrm>
          <a:prstGeom prst="line">
            <a:avLst/>
          </a:prstGeom>
          <a:ln w="28575" cmpd="sng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552196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OLDI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36153" y="4984576"/>
            <a:ext cx="560153" cy="398209"/>
            <a:chOff x="7573106" y="1647523"/>
            <a:chExt cx="560153" cy="398209"/>
          </a:xfrm>
        </p:grpSpPr>
        <p:sp>
          <p:nvSpPr>
            <p:cNvPr id="4" name="Flowchart: Card 3"/>
            <p:cNvSpPr/>
            <p:nvPr/>
          </p:nvSpPr>
          <p:spPr>
            <a:xfrm>
              <a:off x="7612187" y="1647523"/>
              <a:ext cx="445886" cy="394216"/>
            </a:xfrm>
            <a:prstGeom prst="flowChartPunchedCa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73106" y="1676400"/>
              <a:ext cx="560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52639" y="5979160"/>
            <a:ext cx="140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 system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60426" y="6019680"/>
            <a:ext cx="140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 system 2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81000" y="5064760"/>
            <a:ext cx="16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AIDC imp.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8700" y="6032372"/>
            <a:ext cx="140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 system 3</a:t>
            </a:r>
            <a:endParaRPr lang="en-US" dirty="0"/>
          </a:p>
        </p:txBody>
      </p:sp>
      <p:cxnSp>
        <p:nvCxnSpPr>
          <p:cNvPr id="19" name="Straight Connector 18"/>
          <p:cNvCxnSpPr>
            <a:stCxn id="17" idx="3"/>
            <a:endCxn id="5" idx="1"/>
          </p:cNvCxnSpPr>
          <p:nvPr/>
        </p:nvCxnSpPr>
        <p:spPr>
          <a:xfrm>
            <a:off x="1981200" y="5521960"/>
            <a:ext cx="914400" cy="0"/>
          </a:xfrm>
          <a:prstGeom prst="line">
            <a:avLst/>
          </a:prstGeom>
          <a:ln w="28575" cmpd="sng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95469" y="552856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AIDC</a:t>
            </a:r>
            <a:endParaRPr lang="en-US" dirty="0"/>
          </a:p>
        </p:txBody>
      </p:sp>
      <p:sp>
        <p:nvSpPr>
          <p:cNvPr id="23" name="Arc 22"/>
          <p:cNvSpPr/>
          <p:nvPr/>
        </p:nvSpPr>
        <p:spPr>
          <a:xfrm>
            <a:off x="4800600" y="4374976"/>
            <a:ext cx="4191000" cy="2438400"/>
          </a:xfrm>
          <a:prstGeom prst="arc">
            <a:avLst>
              <a:gd name="adj1" fmla="val 14213419"/>
              <a:gd name="adj2" fmla="val 13974195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408799" y="5628037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OLDI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646957" y="5064760"/>
            <a:ext cx="560153" cy="398209"/>
            <a:chOff x="7573106" y="1647523"/>
            <a:chExt cx="560153" cy="398209"/>
          </a:xfrm>
        </p:grpSpPr>
        <p:sp>
          <p:nvSpPr>
            <p:cNvPr id="28" name="Flowchart: Card 27"/>
            <p:cNvSpPr/>
            <p:nvPr/>
          </p:nvSpPr>
          <p:spPr>
            <a:xfrm>
              <a:off x="7612187" y="1647523"/>
              <a:ext cx="445886" cy="394216"/>
            </a:xfrm>
            <a:prstGeom prst="flowChartPunchedCa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73106" y="1676400"/>
              <a:ext cx="560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</a:t>
              </a:r>
              <a:endParaRPr lang="en-US" dirty="0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7086600" y="5462969"/>
            <a:ext cx="990600" cy="0"/>
          </a:xfrm>
          <a:prstGeom prst="line">
            <a:avLst/>
          </a:prstGeom>
          <a:ln w="28575" cmpd="sng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315200" y="4984576"/>
            <a:ext cx="560153" cy="398209"/>
            <a:chOff x="7573106" y="1647523"/>
            <a:chExt cx="560153" cy="398209"/>
          </a:xfrm>
        </p:grpSpPr>
        <p:sp>
          <p:nvSpPr>
            <p:cNvPr id="39" name="Flowchart: Card 38"/>
            <p:cNvSpPr/>
            <p:nvPr/>
          </p:nvSpPr>
          <p:spPr>
            <a:xfrm>
              <a:off x="7612187" y="1647523"/>
              <a:ext cx="445886" cy="394216"/>
            </a:xfrm>
            <a:prstGeom prst="flowChartPunchedCa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73106" y="1676400"/>
              <a:ext cx="560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01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Gap analysis result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Gap analysis result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40903"/>
            <a:ext cx="8229600" cy="405644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6 out of 57 messages are </a:t>
            </a:r>
            <a:r>
              <a:rPr lang="en-US" dirty="0" smtClean="0"/>
              <a:t>common to AIDC and OLDI</a:t>
            </a:r>
            <a:endParaRPr lang="en-US" dirty="0" smtClean="0"/>
          </a:p>
          <a:p>
            <a:r>
              <a:rPr lang="en-US" dirty="0" smtClean="0"/>
              <a:t>37 out of 57 are specific to OLDI</a:t>
            </a:r>
          </a:p>
          <a:p>
            <a:r>
              <a:rPr lang="en-US" dirty="0" smtClean="0"/>
              <a:t>14 out of 57 are specific to AIDC</a:t>
            </a:r>
          </a:p>
          <a:p>
            <a:r>
              <a:rPr lang="en-US" dirty="0" smtClean="0"/>
              <a:t>In the specific subset of 51 messages, some functional equivalences exist</a:t>
            </a:r>
          </a:p>
          <a:p>
            <a:r>
              <a:rPr lang="en-US" dirty="0" smtClean="0"/>
              <a:t>OLDI has specified many more specific messages, due to radar </a:t>
            </a:r>
            <a:r>
              <a:rPr lang="en-US" dirty="0" smtClean="0"/>
              <a:t>operations needs, </a:t>
            </a:r>
            <a:r>
              <a:rPr lang="en-US" dirty="0" smtClean="0"/>
              <a:t>a more refined negotiation process, metering between ATSU and civil-military coordination </a:t>
            </a:r>
          </a:p>
          <a:p>
            <a:r>
              <a:rPr lang="en-US" dirty="0" smtClean="0"/>
              <a:t>In any case, implementation cases through the world seem far from using all possibilities of the standards</a:t>
            </a:r>
          </a:p>
          <a:p>
            <a:pPr lvl="1"/>
            <a:r>
              <a:rPr lang="en-US" dirty="0" smtClean="0"/>
              <a:t>ANSP opt for bilaterally agreed subset of messages, and at times inclusion/interpretation of (optional) fields in line with their operational needs</a:t>
            </a:r>
          </a:p>
          <a:p>
            <a:r>
              <a:rPr lang="en-US" dirty="0" smtClean="0"/>
              <a:t>Nevertheless lessons learnt show that implementing </a:t>
            </a:r>
            <a:r>
              <a:rPr lang="en-US" dirty="0" smtClean="0"/>
              <a:t>at least a </a:t>
            </a:r>
            <a:r>
              <a:rPr lang="en-US" dirty="0" smtClean="0"/>
              <a:t>minimum message set reduces frequency of LHD occurrences and alleviates ATCO workload</a:t>
            </a:r>
          </a:p>
          <a:p>
            <a:pPr lvl="1"/>
            <a:r>
              <a:rPr lang="en-US" dirty="0" smtClean="0"/>
              <a:t>Europe has mandated implementation through its IR COTR (EC 1032/2006)</a:t>
            </a:r>
          </a:p>
          <a:p>
            <a:pPr lvl="1"/>
            <a:r>
              <a:rPr lang="en-US" dirty="0" smtClean="0"/>
              <a:t>APAC region has prioritized a 5 messages subset</a:t>
            </a:r>
          </a:p>
        </p:txBody>
      </p:sp>
    </p:spTree>
    <p:extLst>
      <p:ext uri="{BB962C8B-B14F-4D97-AF65-F5344CB8AC3E}">
        <p14:creationId xmlns:p14="http://schemas.microsoft.com/office/powerpoint/2010/main" val="834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2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analysis in 10 items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Industry has been providing with ATC systems for a long time embarking often the 2 standards, with different HMI design, ranging from a dedicated window to the full integration in the label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Implementation by ANSPs seems far from using all possibilities of the standards, particularly OLDI, yet…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… lessons learnt show that operations benefit from a minimal message set, reducing the likelihood of LHD occurrences and alleviating ATCO workload, and that other benefits should be sought with neighboring ATSU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Between ICAO regions: a PAN AIDC standard is being </a:t>
            </a:r>
            <a:r>
              <a:rPr lang="en-US" dirty="0" smtClean="0"/>
              <a:t>finalized, </a:t>
            </a:r>
            <a:r>
              <a:rPr lang="en-US" dirty="0" err="1" smtClean="0"/>
              <a:t>reconciliating</a:t>
            </a:r>
            <a:r>
              <a:rPr lang="en-US" dirty="0" smtClean="0"/>
              <a:t> NAT and APAC ICDs, whilst implementation of coordination at boundaries between OLDI and AIDC regions would need more guidance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A global framework for trajectory management is being developed by R&amp;D following ICAO Global ATM Operational Concept, which should progressively supersede current AIDC and OLDI  implementations and bring a seamless trajectory shared by airlines, network, ATSUs, and airports from 2020 onwards. Meanwhile any standardization of a PAN OLDI/AIDC ICD would involve costly system upgrades, out of the path to Flight and Flow Information for a Collaborative Environment (FFICE)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future: the ASBU FICE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981200" y="4953000"/>
            <a:ext cx="1143000" cy="552510"/>
            <a:chOff x="6400800" y="6223372"/>
            <a:chExt cx="1143000" cy="552510"/>
          </a:xfrm>
        </p:grpSpPr>
        <p:sp>
          <p:nvSpPr>
            <p:cNvPr id="9" name="L-Shape 8"/>
            <p:cNvSpPr/>
            <p:nvPr/>
          </p:nvSpPr>
          <p:spPr>
            <a:xfrm>
              <a:off x="6400800" y="6318682"/>
              <a:ext cx="1143000" cy="457200"/>
            </a:xfrm>
            <a:prstGeom prst="corne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51539" y="6223372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OLDI</a:t>
              </a:r>
              <a:endParaRPr lang="en-US" sz="2000" dirty="0"/>
            </a:p>
          </p:txBody>
        </p:sp>
      </p:grpSp>
      <p:sp>
        <p:nvSpPr>
          <p:cNvPr id="12" name="L-Shape 11"/>
          <p:cNvSpPr/>
          <p:nvPr/>
        </p:nvSpPr>
        <p:spPr>
          <a:xfrm>
            <a:off x="6019800" y="5438895"/>
            <a:ext cx="2096116" cy="457200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70539" y="5343585"/>
            <a:ext cx="1845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FICE (FIXM/IOP)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022036" y="5562600"/>
            <a:ext cx="1143000" cy="552510"/>
            <a:chOff x="1447800" y="6229290"/>
            <a:chExt cx="1143000" cy="552510"/>
          </a:xfrm>
        </p:grpSpPr>
        <p:sp>
          <p:nvSpPr>
            <p:cNvPr id="16" name="L-Shape 15"/>
            <p:cNvSpPr/>
            <p:nvPr/>
          </p:nvSpPr>
          <p:spPr>
            <a:xfrm>
              <a:off x="1447800" y="6324600"/>
              <a:ext cx="1143000" cy="457200"/>
            </a:xfrm>
            <a:prstGeom prst="corner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98539" y="6229290"/>
              <a:ext cx="6912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AIDC</a:t>
              </a:r>
              <a:endParaRPr lang="en-US" sz="2000" dirty="0"/>
            </a:p>
          </p:txBody>
        </p:sp>
      </p:grpSp>
      <p:sp>
        <p:nvSpPr>
          <p:cNvPr id="24" name="Chevron 23"/>
          <p:cNvSpPr/>
          <p:nvPr/>
        </p:nvSpPr>
        <p:spPr>
          <a:xfrm>
            <a:off x="3886200" y="5505540"/>
            <a:ext cx="1649084" cy="257146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317" y="1371600"/>
            <a:ext cx="7506316" cy="312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11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future: the ASBU FICE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2881627"/>
            <a:ext cx="117913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900" b="1" dirty="0"/>
              <a:t>Improved Coordination through multi-</a:t>
            </a:r>
            <a:r>
              <a:rPr lang="en-US" sz="900" b="1" dirty="0" err="1"/>
              <a:t>centre</a:t>
            </a:r>
            <a:r>
              <a:rPr lang="en-US" sz="900" b="1" dirty="0"/>
              <a:t> Ground-Ground Integration: </a:t>
            </a:r>
            <a:endParaRPr lang="en-US" sz="900" b="1" dirty="0" smtClean="0"/>
          </a:p>
          <a:p>
            <a:pPr lvl="0"/>
            <a:endParaRPr lang="en-US" sz="900" b="1" dirty="0" smtClean="0"/>
          </a:p>
          <a:p>
            <a:pPr lvl="0"/>
            <a:endParaRPr lang="en-US" sz="900" b="1" dirty="0"/>
          </a:p>
        </p:txBody>
      </p:sp>
      <p:sp>
        <p:nvSpPr>
          <p:cNvPr id="6" name="Rectangle 5"/>
          <p:cNvSpPr/>
          <p:nvPr/>
        </p:nvSpPr>
        <p:spPr>
          <a:xfrm>
            <a:off x="2456457" y="2830498"/>
            <a:ext cx="123924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900" b="1" dirty="0"/>
              <a:t>Supports the coordination of ground-ground data communication between ATSU based  </a:t>
            </a:r>
            <a:r>
              <a:rPr lang="en-US" sz="900" b="1" dirty="0" smtClean="0"/>
              <a:t>on: </a:t>
            </a:r>
          </a:p>
          <a:p>
            <a:pPr lvl="0" algn="just"/>
            <a:endParaRPr lang="en-US" sz="900" b="1" dirty="0"/>
          </a:p>
        </p:txBody>
      </p:sp>
      <p:sp>
        <p:nvSpPr>
          <p:cNvPr id="7" name="Rectangle 6"/>
          <p:cNvSpPr/>
          <p:nvPr/>
        </p:nvSpPr>
        <p:spPr>
          <a:xfrm>
            <a:off x="4048124" y="2830498"/>
            <a:ext cx="12668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900" b="1" dirty="0"/>
              <a:t>Introduction of FICE step 1, to implement ground-ground exchanges </a:t>
            </a:r>
            <a:r>
              <a:rPr lang="en-US" sz="900" b="1" dirty="0" smtClean="0"/>
              <a:t>using: </a:t>
            </a:r>
          </a:p>
          <a:p>
            <a:pPr lvl="0" algn="just"/>
            <a:endParaRPr lang="en-US" sz="9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11926"/>
            <a:ext cx="8142287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70821" y="4630226"/>
            <a:ext cx="78418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1050" b="1" dirty="0" smtClean="0">
                <a:solidFill>
                  <a:srgbClr val="000000"/>
                </a:solidFill>
              </a:rPr>
              <a:t>AIDC/OLDI</a:t>
            </a:r>
            <a:endParaRPr lang="en-US" sz="16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0035" y="4445560"/>
            <a:ext cx="13093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itchFamily="34" charset="0"/>
              <a:buChar char="•"/>
            </a:pPr>
            <a:r>
              <a:rPr lang="en-US" sz="1050" b="1" dirty="0" smtClean="0">
                <a:solidFill>
                  <a:srgbClr val="000000"/>
                </a:solidFill>
              </a:rPr>
              <a:t>FIXM </a:t>
            </a:r>
            <a:endParaRPr lang="en-US" sz="1050" b="1" dirty="0">
              <a:solidFill>
                <a:srgbClr val="000000"/>
              </a:solidFill>
            </a:endParaRP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n-US" sz="1050" b="1" dirty="0" smtClean="0">
                <a:solidFill>
                  <a:srgbClr val="000000"/>
                </a:solidFill>
              </a:rPr>
              <a:t>Flight </a:t>
            </a:r>
            <a:r>
              <a:rPr lang="en-US" sz="1050" b="1" dirty="0">
                <a:solidFill>
                  <a:srgbClr val="000000"/>
                </a:solidFill>
              </a:rPr>
              <a:t>object </a:t>
            </a:r>
            <a:r>
              <a:rPr lang="en-US" sz="1050" b="1" dirty="0" smtClean="0">
                <a:solidFill>
                  <a:srgbClr val="000000"/>
                </a:solidFill>
              </a:rPr>
              <a:t>before </a:t>
            </a:r>
            <a:r>
              <a:rPr lang="en-US" sz="1050" b="1" dirty="0">
                <a:solidFill>
                  <a:srgbClr val="000000"/>
                </a:solidFill>
              </a:rPr>
              <a:t>departure</a:t>
            </a:r>
            <a:endParaRPr lang="en-US" sz="16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52792" y="4272436"/>
            <a:ext cx="156240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050" b="1" dirty="0" smtClean="0">
                <a:solidFill>
                  <a:srgbClr val="000000"/>
                </a:solidFill>
              </a:rPr>
              <a:t>FF-ICE </a:t>
            </a:r>
            <a:endParaRPr lang="en-US" sz="1050" b="1" dirty="0">
              <a:solidFill>
                <a:srgbClr val="000000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050" b="1" dirty="0" smtClean="0">
                <a:solidFill>
                  <a:srgbClr val="000000"/>
                </a:solidFill>
              </a:rPr>
              <a:t>Trajectory-based </a:t>
            </a:r>
            <a:r>
              <a:rPr lang="en-US" sz="1050" b="1" dirty="0">
                <a:solidFill>
                  <a:srgbClr val="000000"/>
                </a:solidFill>
              </a:rPr>
              <a:t>operations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050" b="1" dirty="0" err="1" smtClean="0">
                <a:solidFill>
                  <a:srgbClr val="000000"/>
                </a:solidFill>
              </a:rPr>
              <a:t>Multicentre</a:t>
            </a:r>
            <a:r>
              <a:rPr lang="en-US" sz="1050" b="1" dirty="0" smtClean="0">
                <a:solidFill>
                  <a:srgbClr val="000000"/>
                </a:solidFill>
              </a:rPr>
              <a:t> </a:t>
            </a:r>
            <a:r>
              <a:rPr lang="en-US" sz="1050" b="1" dirty="0">
                <a:solidFill>
                  <a:srgbClr val="000000"/>
                </a:solidFill>
              </a:rPr>
              <a:t>operations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050" b="1" dirty="0" smtClean="0">
                <a:solidFill>
                  <a:srgbClr val="000000"/>
                </a:solidFill>
              </a:rPr>
              <a:t>Flight object</a:t>
            </a:r>
            <a:endParaRPr lang="en-US" sz="1050" b="1" dirty="0">
              <a:solidFill>
                <a:srgbClr val="000000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050" b="1" dirty="0">
                <a:solidFill>
                  <a:srgbClr val="000000"/>
                </a:solidFill>
              </a:rPr>
              <a:t>IOP standards </a:t>
            </a:r>
            <a:endParaRPr lang="en-US" sz="16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2638425" y="3927209"/>
            <a:ext cx="5561984" cy="257146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2" descr="C:\Users\flecat\AppData\Local\Microsoft\Windows\Temporary Internet Files\Content.IE5\U6NCIU8L\MM900283203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409" y="6096000"/>
            <a:ext cx="545166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flecat\AppData\Local\Microsoft\Windows\Temporary Internet Files\Content.IE5\6R5IRHL9\MC9002405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32" y="5638800"/>
            <a:ext cx="424268" cy="3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182887" y="2881627"/>
            <a:ext cx="1179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900" b="1" dirty="0" smtClean="0"/>
              <a:t>Air-Ground Integration </a:t>
            </a:r>
          </a:p>
          <a:p>
            <a:pPr lvl="0"/>
            <a:endParaRPr lang="en-US" sz="900" b="1" dirty="0" smtClean="0"/>
          </a:p>
          <a:p>
            <a:pPr lvl="0"/>
            <a:endParaRPr lang="en-US" sz="9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7468295" y="6208399"/>
            <a:ext cx="681597" cy="261610"/>
            <a:chOff x="1680603" y="5000483"/>
            <a:chExt cx="681597" cy="261610"/>
          </a:xfrm>
        </p:grpSpPr>
        <p:sp>
          <p:nvSpPr>
            <p:cNvPr id="28" name="Rounded Rectangle 27"/>
            <p:cNvSpPr/>
            <p:nvPr/>
          </p:nvSpPr>
          <p:spPr>
            <a:xfrm>
              <a:off x="1724048" y="5022640"/>
              <a:ext cx="638152" cy="23515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80603" y="5000483"/>
              <a:ext cx="6815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Network</a:t>
              </a:r>
              <a:endParaRPr lang="en-US" sz="1100" dirty="0"/>
            </a:p>
          </p:txBody>
        </p:sp>
      </p:grpSp>
      <p:pic>
        <p:nvPicPr>
          <p:cNvPr id="30" name="Picture 4" descr="C:\Users\flecat\AppData\Local\Microsoft\Windows\Temporary Internet Files\Content.IE5\HEKEGP8H\MC90035598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73" y="5648389"/>
            <a:ext cx="415486" cy="41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Donut 22"/>
          <p:cNvSpPr/>
          <p:nvPr/>
        </p:nvSpPr>
        <p:spPr>
          <a:xfrm>
            <a:off x="7959392" y="5907036"/>
            <a:ext cx="381000" cy="39267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Picture 3" descr="C:\Users\flecat\AppData\Local\Microsoft\Windows\Temporary Internet Files\Content.IE5\6R5IRHL9\MC9002405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37" y="5638800"/>
            <a:ext cx="424268" cy="3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5867400" y="6208399"/>
            <a:ext cx="681597" cy="261610"/>
            <a:chOff x="1680603" y="5000483"/>
            <a:chExt cx="681597" cy="261610"/>
          </a:xfrm>
        </p:grpSpPr>
        <p:sp>
          <p:nvSpPr>
            <p:cNvPr id="35" name="Rounded Rectangle 34"/>
            <p:cNvSpPr/>
            <p:nvPr/>
          </p:nvSpPr>
          <p:spPr>
            <a:xfrm>
              <a:off x="1724048" y="5022640"/>
              <a:ext cx="638152" cy="23515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80603" y="5000483"/>
              <a:ext cx="6815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Network</a:t>
              </a:r>
              <a:endParaRPr lang="en-US" sz="1100" dirty="0"/>
            </a:p>
          </p:txBody>
        </p:sp>
      </p:grpSp>
      <p:pic>
        <p:nvPicPr>
          <p:cNvPr id="37" name="Picture 4" descr="C:\Users\flecat\AppData\Local\Microsoft\Windows\Temporary Internet Files\Content.IE5\HEKEGP8H\MC90035598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78" y="5648389"/>
            <a:ext cx="415486" cy="41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Donut 37"/>
          <p:cNvSpPr/>
          <p:nvPr/>
        </p:nvSpPr>
        <p:spPr>
          <a:xfrm>
            <a:off x="6358497" y="5907036"/>
            <a:ext cx="381000" cy="39267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" name="Picture 3" descr="C:\Users\flecat\AppData\Local\Microsoft\Windows\Temporary Internet Files\Content.IE5\6R5IRHL9\MC9002405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57" y="5638800"/>
            <a:ext cx="424268" cy="3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4132920" y="6208399"/>
            <a:ext cx="681597" cy="261610"/>
            <a:chOff x="1680603" y="5000483"/>
            <a:chExt cx="681597" cy="261610"/>
          </a:xfrm>
        </p:grpSpPr>
        <p:sp>
          <p:nvSpPr>
            <p:cNvPr id="42" name="Rounded Rectangle 41"/>
            <p:cNvSpPr/>
            <p:nvPr/>
          </p:nvSpPr>
          <p:spPr>
            <a:xfrm>
              <a:off x="1724048" y="5022640"/>
              <a:ext cx="638152" cy="23515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80603" y="5000483"/>
              <a:ext cx="6815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Network</a:t>
              </a:r>
              <a:endParaRPr lang="en-US" sz="1100" dirty="0"/>
            </a:p>
          </p:txBody>
        </p:sp>
      </p:grpSp>
      <p:pic>
        <p:nvPicPr>
          <p:cNvPr id="44" name="Picture 4" descr="C:\Users\flecat\AppData\Local\Microsoft\Windows\Temporary Internet Files\Content.IE5\HEKEGP8H\MC90035598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98" y="5648389"/>
            <a:ext cx="415486" cy="41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Donut 44"/>
          <p:cNvSpPr/>
          <p:nvPr/>
        </p:nvSpPr>
        <p:spPr>
          <a:xfrm>
            <a:off x="4624017" y="5907036"/>
            <a:ext cx="381000" cy="39267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3" descr="C:\Users\flecat\AppData\Local\Microsoft\Windows\Temporary Internet Files\Content.IE5\6R5IRHL9\MC9002405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57" y="5562600"/>
            <a:ext cx="424268" cy="3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flecat\AppData\Local\Microsoft\Windows\Temporary Internet Files\Content.IE5\HEKEGP8H\MC90035598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98" y="5572189"/>
            <a:ext cx="415486" cy="41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Donut 51"/>
          <p:cNvSpPr/>
          <p:nvPr/>
        </p:nvSpPr>
        <p:spPr>
          <a:xfrm>
            <a:off x="2719017" y="5830836"/>
            <a:ext cx="381000" cy="39267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3" name="Picture 3" descr="C:\Users\flecat\AppData\Local\Microsoft\Windows\Temporary Internet Files\Content.IE5\6R5IRHL9\MC9002405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32" y="6123960"/>
            <a:ext cx="424268" cy="3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future</a:t>
            </a:r>
            <a:endParaRPr lang="en-US" dirty="0"/>
          </a:p>
        </p:txBody>
      </p:sp>
      <p:sp>
        <p:nvSpPr>
          <p:cNvPr id="18" name="Content Placeholder 2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FFICE will progressively widen the horizon to new stakeholders:</a:t>
            </a:r>
          </a:p>
          <a:p>
            <a:pPr lvl="1"/>
            <a:r>
              <a:rPr lang="en-US" dirty="0" smtClean="0"/>
              <a:t>ATM service providers, </a:t>
            </a:r>
          </a:p>
          <a:p>
            <a:pPr lvl="1"/>
            <a:r>
              <a:rPr lang="en-US" dirty="0" smtClean="0"/>
              <a:t>airspace users operations</a:t>
            </a:r>
          </a:p>
          <a:p>
            <a:pPr lvl="1"/>
            <a:r>
              <a:rPr lang="en-US" dirty="0" smtClean="0"/>
              <a:t>airport operations</a:t>
            </a:r>
          </a:p>
          <a:p>
            <a:r>
              <a:rPr lang="en-US" dirty="0" smtClean="0"/>
              <a:t>Will rely on </a:t>
            </a:r>
          </a:p>
          <a:p>
            <a:pPr lvl="1"/>
            <a:r>
              <a:rPr lang="en-US" dirty="0" smtClean="0"/>
              <a:t>Trajectory-based operations </a:t>
            </a:r>
          </a:p>
          <a:p>
            <a:pPr lvl="1"/>
            <a:r>
              <a:rPr lang="en-US" dirty="0" err="1" smtClean="0"/>
              <a:t>Multicentre</a:t>
            </a:r>
            <a:r>
              <a:rPr lang="en-US" dirty="0" smtClean="0"/>
              <a:t> operations </a:t>
            </a:r>
          </a:p>
          <a:p>
            <a:pPr lvl="1"/>
            <a:r>
              <a:rPr lang="en-US" dirty="0" smtClean="0"/>
              <a:t>Use of Flight object, IOP standards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Trajectory-based operations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mtClean="0"/>
              <a:t>Definition of a new object shared by all stakeholders: the trajectory</a:t>
            </a:r>
          </a:p>
          <a:p>
            <a:pPr lvl="1"/>
            <a:r>
              <a:rPr lang="en-US" smtClean="0"/>
              <a:t>SBT: Shared Business Trajectory</a:t>
            </a:r>
          </a:p>
          <a:p>
            <a:pPr lvl="1"/>
            <a:r>
              <a:rPr lang="en-US" smtClean="0"/>
              <a:t>RBT: Reference Business Trajectory</a:t>
            </a:r>
          </a:p>
          <a:p>
            <a:pPr lvl="1"/>
            <a:r>
              <a:rPr lang="en-US" smtClean="0"/>
              <a:t>The trajectory is  published and amended during planning and execution phases</a:t>
            </a:r>
          </a:p>
          <a:p>
            <a:r>
              <a:rPr lang="en-US" smtClean="0"/>
              <a:t>Trajectory-based </a:t>
            </a:r>
          </a:p>
          <a:p>
            <a:pPr lvl="1"/>
            <a:r>
              <a:rPr lang="en-US" smtClean="0"/>
              <a:t>OLDI/AIDC: only locally updated trajectory information (possibly updated by surveillance data)</a:t>
            </a:r>
          </a:p>
          <a:p>
            <a:pPr lvl="1"/>
            <a:r>
              <a:rPr lang="en-US" smtClean="0"/>
              <a:t>4D Trajectories handled/refined dynamically as a whole, involving multiple operators, from planning (several months before the flight) to execution phases </a:t>
            </a:r>
          </a:p>
          <a:p>
            <a:pPr lvl="1"/>
            <a:r>
              <a:rPr lang="en-US" smtClean="0"/>
              <a:t>Downstream constraints application: downstream ATSUs will apply hierarchized constraints within a far look-ahead period (support of what if/what else tools) and RBT will be updated as a result of the negotiation</a:t>
            </a:r>
          </a:p>
          <a:p>
            <a:r>
              <a:rPr lang="en-US" smtClean="0"/>
              <a:t>B1 NOPS: enhanced processes to manage flows or groups of flights in order to improve overall flow</a:t>
            </a:r>
          </a:p>
          <a:p>
            <a:pPr lvl="1"/>
            <a:r>
              <a:rPr lang="en-US" smtClean="0"/>
              <a:t>User driven prioritization process (UDPP): airspace users will publish their preferred profile, and ATC will facilitate</a:t>
            </a:r>
          </a:p>
          <a:p>
            <a:pPr lvl="1"/>
            <a:r>
              <a:rPr lang="en-US" smtClean="0"/>
              <a:t>Network planners will interact with the trajectory </a:t>
            </a:r>
          </a:p>
          <a:p>
            <a:pPr lvl="1"/>
            <a:r>
              <a:rPr lang="en-US" smtClean="0"/>
              <a:t>Airspace managed more and more dynamically</a:t>
            </a:r>
          </a:p>
          <a:p>
            <a:r>
              <a:rPr lang="en-US" smtClean="0"/>
              <a:t>B1-FICE definition will allow information sharing, trajectory or slot negotiation</a:t>
            </a:r>
          </a:p>
          <a:p>
            <a:r>
              <a:rPr lang="en-US" smtClean="0"/>
              <a:t>FIXM will enable CDM,  A-CDM, ANSP to ANSP boundary crossing, 4D trajectories exchanges between ICAO regions and with airlines</a:t>
            </a:r>
          </a:p>
          <a:p>
            <a:pPr lvl="1"/>
            <a:r>
              <a:rPr lang="en-US" smtClean="0"/>
              <a:t>Data format, exchange model for the Flight domain part of SWIM (AIXM: aeronautical information and WXXM: weather)</a:t>
            </a:r>
          </a:p>
          <a:p>
            <a:pPr lvl="1"/>
            <a:r>
              <a:rPr lang="en-US" smtClean="0"/>
              <a:t>FIXM formatted data to be exchanged between regions and with airspace users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mtClean="0"/>
              <a:t>During execution phase, ATM service providers, airspace users and airports will update RBT</a:t>
            </a:r>
          </a:p>
          <a:p>
            <a:r>
              <a:rPr lang="en-US" smtClean="0"/>
              <a:t>Standardization of RBT will take into account the Flight Object (F.O.) interoperability specification defined by Eurocae Document 133 </a:t>
            </a:r>
          </a:p>
          <a:p>
            <a:r>
              <a:rPr lang="en-US" smtClean="0"/>
              <a:t>F.O. interoperability specification covers:</a:t>
            </a:r>
          </a:p>
          <a:p>
            <a:pPr lvl="1"/>
            <a:r>
              <a:rPr lang="en-US" smtClean="0"/>
              <a:t>Notification, coordination and transfer of flights between air traffic control units</a:t>
            </a:r>
          </a:p>
          <a:p>
            <a:pPr lvl="1"/>
            <a:r>
              <a:rPr lang="en-US" smtClean="0"/>
              <a:t>MTCD across system boundaries.</a:t>
            </a:r>
          </a:p>
          <a:p>
            <a:pPr lvl="1"/>
            <a:r>
              <a:rPr lang="en-US" smtClean="0"/>
              <a:t>The distribution of time constraints from AMAN applications</a:t>
            </a:r>
          </a:p>
          <a:p>
            <a:pPr lvl="1"/>
            <a:r>
              <a:rPr lang="en-US" smtClean="0"/>
              <a:t>Negotiation of route amendments with downstream units</a:t>
            </a:r>
          </a:p>
          <a:p>
            <a:pPr lvl="1"/>
            <a:r>
              <a:rPr lang="en-US" smtClean="0"/>
              <a:t>CIVIL/CIVIL coordination (CIVIL/MIL is not explicitly covered but can be managed)</a:t>
            </a:r>
          </a:p>
          <a:p>
            <a:r>
              <a:rPr lang="en-US" smtClean="0"/>
              <a:t>ED-133 defines</a:t>
            </a:r>
          </a:p>
          <a:p>
            <a:pPr lvl="1"/>
            <a:r>
              <a:rPr lang="en-US" smtClean="0"/>
              <a:t>Flight data common reference</a:t>
            </a:r>
          </a:p>
          <a:p>
            <a:pPr lvl="1"/>
            <a:r>
              <a:rPr lang="en-US" smtClean="0"/>
              <a:t>Format: a set of XML schemas</a:t>
            </a:r>
          </a:p>
          <a:p>
            <a:pPr lvl="1"/>
            <a:r>
              <a:rPr lang="en-US" smtClean="0"/>
              <a:t>architecture of Flight Object Servers</a:t>
            </a:r>
          </a:p>
          <a:p>
            <a:pPr lvl="1"/>
            <a:r>
              <a:rPr lang="en-US" smtClean="0"/>
              <a:t>a set of services to be offered, and the payload they carry</a:t>
            </a:r>
          </a:p>
          <a:p>
            <a:r>
              <a:rPr lang="en-US" smtClean="0"/>
              <a:t>To date</a:t>
            </a:r>
          </a:p>
          <a:p>
            <a:pPr lvl="1"/>
            <a:r>
              <a:rPr lang="en-US" smtClean="0"/>
              <a:t>ATC-ATC interactions defined (B1 FICE)</a:t>
            </a:r>
          </a:p>
          <a:p>
            <a:pPr lvl="1"/>
            <a:r>
              <a:rPr lang="en-US" smtClean="0"/>
              <a:t>ATC-Network interactions studied under SESAR project (B1 and B2 FICE)</a:t>
            </a:r>
          </a:p>
          <a:p>
            <a:pPr lvl="1"/>
            <a:r>
              <a:rPr lang="en-US" smtClean="0"/>
              <a:t>airspace users considered later on (B3 FICE) </a:t>
            </a:r>
          </a:p>
          <a:p>
            <a:r>
              <a:rPr lang="en-US" smtClean="0"/>
              <a:t>Standardization between FIXM and Flight Object is currently being addressed</a:t>
            </a:r>
          </a:p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09600" y="146916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7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Use of Flight object</a:t>
            </a:r>
          </a:p>
        </p:txBody>
      </p:sp>
    </p:spTree>
    <p:extLst>
      <p:ext uri="{BB962C8B-B14F-4D97-AF65-F5344CB8AC3E}">
        <p14:creationId xmlns:p14="http://schemas.microsoft.com/office/powerpoint/2010/main" val="166258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IOP will rely on a </a:t>
            </a:r>
            <a:r>
              <a:rPr lang="en-US" dirty="0"/>
              <a:t>real time full </a:t>
            </a:r>
            <a:r>
              <a:rPr lang="en-US" dirty="0" smtClean="0"/>
              <a:t>synchronization of </a:t>
            </a:r>
            <a:r>
              <a:rPr lang="en-US" dirty="0"/>
              <a:t>all </a:t>
            </a:r>
            <a:r>
              <a:rPr lang="en-US" dirty="0" smtClean="0"/>
              <a:t>Flight Data Processing Systems </a:t>
            </a:r>
            <a:r>
              <a:rPr lang="en-US" dirty="0"/>
              <a:t>of the IOP </a:t>
            </a:r>
            <a:r>
              <a:rPr lang="en-US" dirty="0" smtClean="0"/>
              <a:t>area, including </a:t>
            </a:r>
            <a:r>
              <a:rPr lang="en-US" dirty="0"/>
              <a:t>ATFCM/Network</a:t>
            </a:r>
          </a:p>
          <a:p>
            <a:r>
              <a:rPr lang="en-US" dirty="0" smtClean="0"/>
              <a:t>OLDI/AIDC</a:t>
            </a:r>
            <a:r>
              <a:rPr lang="en-US" dirty="0"/>
              <a:t>: point to point </a:t>
            </a:r>
            <a:r>
              <a:rPr lang="en-US" dirty="0" smtClean="0"/>
              <a:t>synchronization between upstream and downstream ATSU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Multicentre</a:t>
            </a:r>
            <a:r>
              <a:rPr lang="en-US" dirty="0" smtClean="0"/>
              <a:t>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A57A074-6CA3-4D51-9DB3-C189B22133EC}" type="slidenum">
              <a:rPr lang="en-GB"/>
              <a:pPr algn="r"/>
              <a:t>36</a:t>
            </a:fld>
            <a:endParaRPr lang="en-GB" dirty="0"/>
          </a:p>
        </p:txBody>
      </p:sp>
      <p:sp>
        <p:nvSpPr>
          <p:cNvPr id="347139" name="Oval 22"/>
          <p:cNvSpPr>
            <a:spLocks noChangeArrowheads="1"/>
          </p:cNvSpPr>
          <p:nvPr/>
        </p:nvSpPr>
        <p:spPr bwMode="auto">
          <a:xfrm>
            <a:off x="1743075" y="2426896"/>
            <a:ext cx="5233988" cy="3784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1" hangingPunct="1"/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7140" name="Oval 20"/>
          <p:cNvSpPr>
            <a:spLocks noChangeArrowheads="1"/>
          </p:cNvSpPr>
          <p:nvPr/>
        </p:nvSpPr>
        <p:spPr bwMode="auto">
          <a:xfrm>
            <a:off x="2544763" y="3044434"/>
            <a:ext cx="3643312" cy="25733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1" hangingPunct="1"/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7141" name="Oval 17"/>
          <p:cNvSpPr>
            <a:spLocks noChangeArrowheads="1"/>
          </p:cNvSpPr>
          <p:nvPr/>
        </p:nvSpPr>
        <p:spPr bwMode="auto">
          <a:xfrm>
            <a:off x="3151188" y="3620696"/>
            <a:ext cx="2363787" cy="1308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1" hangingPunct="1"/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7142" name="Oval 4"/>
          <p:cNvSpPr>
            <a:spLocks noChangeArrowheads="1"/>
          </p:cNvSpPr>
          <p:nvPr/>
        </p:nvSpPr>
        <p:spPr bwMode="auto">
          <a:xfrm>
            <a:off x="3713163" y="4085834"/>
            <a:ext cx="1154112" cy="492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1" hangingPunct="1"/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7143" name="Text Box 5"/>
          <p:cNvSpPr txBox="1">
            <a:spLocks noChangeArrowheads="1"/>
          </p:cNvSpPr>
          <p:nvPr/>
        </p:nvSpPr>
        <p:spPr bwMode="auto">
          <a:xfrm>
            <a:off x="3852863" y="4155684"/>
            <a:ext cx="871537" cy="41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50" b="1" dirty="0" smtClean="0">
                <a:solidFill>
                  <a:srgbClr val="000000"/>
                </a:solidFill>
                <a:cs typeface="Arial" charset="0"/>
              </a:rPr>
              <a:t>Regional</a:t>
            </a:r>
          </a:p>
          <a:p>
            <a:pPr eaLnBrk="1" hangingPunct="1"/>
            <a:r>
              <a:rPr lang="en-GB" sz="1050" b="1" dirty="0" smtClean="0">
                <a:solidFill>
                  <a:srgbClr val="000000"/>
                </a:solidFill>
                <a:cs typeface="Arial" charset="0"/>
              </a:rPr>
              <a:t>Network</a:t>
            </a:r>
            <a:endParaRPr lang="en-GB" sz="105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7144" name="Text Box 18"/>
          <p:cNvSpPr txBox="1">
            <a:spLocks noChangeArrowheads="1"/>
          </p:cNvSpPr>
          <p:nvPr/>
        </p:nvSpPr>
        <p:spPr bwMode="auto">
          <a:xfrm>
            <a:off x="3276600" y="3804846"/>
            <a:ext cx="1912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7145" name="Text Box 19"/>
          <p:cNvSpPr txBox="1">
            <a:spLocks noChangeArrowheads="1"/>
          </p:cNvSpPr>
          <p:nvPr/>
        </p:nvSpPr>
        <p:spPr bwMode="auto">
          <a:xfrm>
            <a:off x="3354387" y="3663559"/>
            <a:ext cx="1957387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i="1" dirty="0" smtClean="0">
                <a:solidFill>
                  <a:srgbClr val="000000"/>
                </a:solidFill>
                <a:cs typeface="Arial" charset="0"/>
              </a:rPr>
              <a:t>SWIM Services</a:t>
            </a:r>
            <a:endParaRPr lang="en-GB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7146" name="Text Box 23"/>
          <p:cNvSpPr txBox="1">
            <a:spLocks noChangeArrowheads="1"/>
          </p:cNvSpPr>
          <p:nvPr/>
        </p:nvSpPr>
        <p:spPr bwMode="auto">
          <a:xfrm>
            <a:off x="2940048" y="2363520"/>
            <a:ext cx="2786063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 i="1" dirty="0" smtClean="0">
                <a:solidFill>
                  <a:srgbClr val="000000"/>
                </a:solidFill>
                <a:cs typeface="Arial" charset="0"/>
              </a:rPr>
              <a:t>Trajectory Management</a:t>
            </a:r>
            <a:endParaRPr lang="en-GB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7147" name="Oval 24"/>
          <p:cNvSpPr>
            <a:spLocks noChangeArrowheads="1"/>
          </p:cNvSpPr>
          <p:nvPr/>
        </p:nvSpPr>
        <p:spPr bwMode="auto">
          <a:xfrm rot="20314676">
            <a:off x="4542238" y="2966737"/>
            <a:ext cx="4376737" cy="12255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1" hangingPunct="1"/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7148" name="Oval 25"/>
          <p:cNvSpPr>
            <a:spLocks noChangeArrowheads="1"/>
          </p:cNvSpPr>
          <p:nvPr/>
        </p:nvSpPr>
        <p:spPr bwMode="auto">
          <a:xfrm rot="16200000">
            <a:off x="3289861" y="4798707"/>
            <a:ext cx="2265972" cy="139541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1" hangingPunct="1"/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7149" name="Oval 28"/>
          <p:cNvSpPr>
            <a:spLocks noChangeArrowheads="1"/>
          </p:cNvSpPr>
          <p:nvPr/>
        </p:nvSpPr>
        <p:spPr bwMode="auto">
          <a:xfrm rot="2311730">
            <a:off x="1245620" y="2612155"/>
            <a:ext cx="3066561" cy="118863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eaLnBrk="1" hangingPunct="1"/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7150" name="Text Box 26"/>
          <p:cNvSpPr txBox="1">
            <a:spLocks noChangeArrowheads="1"/>
          </p:cNvSpPr>
          <p:nvPr/>
        </p:nvSpPr>
        <p:spPr bwMode="auto">
          <a:xfrm>
            <a:off x="2158206" y="1724537"/>
            <a:ext cx="2537619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b="1" dirty="0" smtClean="0">
                <a:solidFill>
                  <a:srgbClr val="000000"/>
                </a:solidFill>
                <a:cs typeface="Arial" charset="0"/>
              </a:rPr>
              <a:t>4D TRAD</a:t>
            </a:r>
            <a:r>
              <a:rPr lang="en-GB" sz="1800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GB" sz="1800" b="1" dirty="0">
                <a:solidFill>
                  <a:srgbClr val="000000"/>
                </a:solidFill>
                <a:cs typeface="Arial" charset="0"/>
              </a:rPr>
            </a:br>
            <a:r>
              <a:rPr lang="en-GB" sz="1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800" b="1" dirty="0">
                <a:solidFill>
                  <a:srgbClr val="FF0000"/>
                </a:solidFill>
                <a:cs typeface="Arial" charset="0"/>
              </a:rPr>
              <a:t>Air-Ground</a:t>
            </a:r>
            <a:r>
              <a:rPr lang="en-GB" sz="1800" b="1" dirty="0">
                <a:solidFill>
                  <a:srgbClr val="000000"/>
                </a:solidFill>
                <a:cs typeface="Arial" charset="0"/>
              </a:rPr>
              <a:t> IOP</a:t>
            </a:r>
          </a:p>
        </p:txBody>
      </p:sp>
      <p:sp>
        <p:nvSpPr>
          <p:cNvPr id="347151" name="Text Box 33"/>
          <p:cNvSpPr txBox="1">
            <a:spLocks noChangeArrowheads="1"/>
          </p:cNvSpPr>
          <p:nvPr/>
        </p:nvSpPr>
        <p:spPr bwMode="auto">
          <a:xfrm>
            <a:off x="6778231" y="2670667"/>
            <a:ext cx="2124075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 dirty="0" smtClean="0">
                <a:solidFill>
                  <a:srgbClr val="FF0000"/>
                </a:solidFill>
                <a:cs typeface="Arial" charset="0"/>
              </a:rPr>
              <a:t>Ground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ATC - ATFCM IOP</a:t>
            </a:r>
          </a:p>
        </p:txBody>
      </p:sp>
      <p:sp>
        <p:nvSpPr>
          <p:cNvPr id="347152" name="Text Box 30"/>
          <p:cNvSpPr txBox="1">
            <a:spLocks noChangeArrowheads="1"/>
          </p:cNvSpPr>
          <p:nvPr/>
        </p:nvSpPr>
        <p:spPr bwMode="auto">
          <a:xfrm>
            <a:off x="519381" y="5925910"/>
            <a:ext cx="2062162" cy="9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Flight Object</a:t>
            </a:r>
            <a:r>
              <a:rPr lang="en-GB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GB" b="1" dirty="0">
                <a:solidFill>
                  <a:srgbClr val="000000"/>
                </a:solidFill>
                <a:cs typeface="Arial" charset="0"/>
              </a:rPr>
            </a:br>
            <a:r>
              <a:rPr lang="en-GB" b="1" dirty="0">
                <a:solidFill>
                  <a:srgbClr val="FF0000"/>
                </a:solidFill>
                <a:cs typeface="Arial" charset="0"/>
              </a:rPr>
              <a:t>Ground</a:t>
            </a:r>
            <a:r>
              <a:rPr lang="en-GB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cs typeface="Arial" charset="0"/>
              </a:rPr>
              <a:t>Ground</a:t>
            </a: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 multi ATSU IOP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7153" name="Text Box 34"/>
          <p:cNvSpPr txBox="1">
            <a:spLocks noChangeArrowheads="1"/>
          </p:cNvSpPr>
          <p:nvPr/>
        </p:nvSpPr>
        <p:spPr bwMode="auto">
          <a:xfrm>
            <a:off x="3333750" y="3071396"/>
            <a:ext cx="2122487" cy="400099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 i="1" dirty="0">
                <a:solidFill>
                  <a:srgbClr val="000000"/>
                </a:solidFill>
                <a:cs typeface="Arial" charset="0"/>
              </a:rPr>
              <a:t>IOP FOS </a:t>
            </a:r>
            <a:endParaRPr lang="en-GB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7154" name="Text Box 35"/>
          <p:cNvSpPr txBox="1">
            <a:spLocks noChangeArrowheads="1"/>
          </p:cNvSpPr>
          <p:nvPr/>
        </p:nvSpPr>
        <p:spPr bwMode="auto">
          <a:xfrm>
            <a:off x="5791200" y="3271445"/>
            <a:ext cx="1227137" cy="10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i="1" dirty="0">
                <a:solidFill>
                  <a:srgbClr val="000000"/>
                </a:solidFill>
                <a:cs typeface="Arial" charset="0"/>
              </a:rPr>
              <a:t>Network </a:t>
            </a:r>
            <a:r>
              <a:rPr lang="en-GB" sz="1600" b="1" i="1" dirty="0" err="1" smtClean="0">
                <a:solidFill>
                  <a:srgbClr val="000000"/>
                </a:solidFill>
                <a:cs typeface="Arial" charset="0"/>
              </a:rPr>
              <a:t>Mngt</a:t>
            </a:r>
            <a:r>
              <a:rPr lang="en-GB" sz="1600" b="1" i="1" dirty="0" smtClean="0">
                <a:solidFill>
                  <a:srgbClr val="000000"/>
                </a:solidFill>
                <a:cs typeface="Arial" charset="0"/>
              </a:rPr>
              <a:t> before departure</a:t>
            </a:r>
            <a:endParaRPr lang="en-GB" sz="1600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7156" name="Text Box 37"/>
          <p:cNvSpPr txBox="1">
            <a:spLocks noChangeArrowheads="1"/>
          </p:cNvSpPr>
          <p:nvPr/>
        </p:nvSpPr>
        <p:spPr bwMode="auto">
          <a:xfrm>
            <a:off x="1933575" y="2609112"/>
            <a:ext cx="1343025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Traffic </a:t>
            </a: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Synchronisation i4D, CTA</a:t>
            </a:r>
            <a:r>
              <a:rPr lang="en-GB" sz="1200" dirty="0">
                <a:solidFill>
                  <a:srgbClr val="000000"/>
                </a:solidFill>
                <a:cs typeface="Arial" charset="0"/>
              </a:rPr>
              <a:t>, AMAN, </a:t>
            </a: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XMAN</a:t>
            </a: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7158" name="Text Box 39"/>
          <p:cNvSpPr txBox="1">
            <a:spLocks noChangeArrowheads="1"/>
          </p:cNvSpPr>
          <p:nvPr/>
        </p:nvSpPr>
        <p:spPr bwMode="auto">
          <a:xfrm>
            <a:off x="652463" y="2443672"/>
            <a:ext cx="136683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>via </a:t>
            </a:r>
            <a:r>
              <a:rPr lang="en-GB" sz="1400" b="1" dirty="0">
                <a:solidFill>
                  <a:srgbClr val="000000"/>
                </a:solidFill>
                <a:cs typeface="Arial" charset="0"/>
              </a:rPr>
              <a:t>ADS-C</a:t>
            </a:r>
          </a:p>
        </p:txBody>
      </p:sp>
      <p:sp>
        <p:nvSpPr>
          <p:cNvPr id="347159" name="Text Box 40"/>
          <p:cNvSpPr txBox="1">
            <a:spLocks noChangeArrowheads="1"/>
          </p:cNvSpPr>
          <p:nvPr/>
        </p:nvSpPr>
        <p:spPr bwMode="auto">
          <a:xfrm>
            <a:off x="5311774" y="3663559"/>
            <a:ext cx="7381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dirty="0">
                <a:solidFill>
                  <a:srgbClr val="000000"/>
                </a:solidFill>
                <a:cs typeface="Arial" charset="0"/>
              </a:rPr>
              <a:t>FO (SBT</a:t>
            </a:r>
            <a:r>
              <a:rPr lang="en-GB" sz="1600" dirty="0">
                <a:solidFill>
                  <a:srgbClr val="000000"/>
                </a:solidFill>
                <a:cs typeface="Arial" charset="0"/>
              </a:rPr>
              <a:t>)</a:t>
            </a:r>
          </a:p>
        </p:txBody>
      </p:sp>
      <p:sp>
        <p:nvSpPr>
          <p:cNvPr id="347160" name="Text Box 41"/>
          <p:cNvSpPr txBox="1">
            <a:spLocks noChangeArrowheads="1"/>
          </p:cNvSpPr>
          <p:nvPr/>
        </p:nvSpPr>
        <p:spPr bwMode="auto">
          <a:xfrm>
            <a:off x="3932237" y="4988876"/>
            <a:ext cx="7635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dirty="0">
                <a:solidFill>
                  <a:srgbClr val="000000"/>
                </a:solidFill>
                <a:cs typeface="Arial" charset="0"/>
              </a:rPr>
              <a:t>FO (RBT</a:t>
            </a:r>
            <a:r>
              <a:rPr lang="en-GB" sz="1600" dirty="0">
                <a:solidFill>
                  <a:srgbClr val="000000"/>
                </a:solidFill>
                <a:cs typeface="Arial" charset="0"/>
              </a:rPr>
              <a:t>)</a:t>
            </a:r>
          </a:p>
        </p:txBody>
      </p:sp>
      <p:sp>
        <p:nvSpPr>
          <p:cNvPr id="347161" name="Text Box 42"/>
          <p:cNvSpPr txBox="1">
            <a:spLocks noChangeArrowheads="1"/>
          </p:cNvSpPr>
          <p:nvPr/>
        </p:nvSpPr>
        <p:spPr bwMode="auto">
          <a:xfrm>
            <a:off x="2746375" y="3437534"/>
            <a:ext cx="809625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b="1" dirty="0">
                <a:solidFill>
                  <a:srgbClr val="000000"/>
                </a:solidFill>
                <a:cs typeface="Arial" charset="0"/>
              </a:rPr>
              <a:t>RTA ETA </a:t>
            </a:r>
            <a:r>
              <a:rPr lang="en-GB" sz="1200" b="1" dirty="0" smtClean="0">
                <a:solidFill>
                  <a:srgbClr val="000000"/>
                </a:solidFill>
                <a:cs typeface="Arial" charset="0"/>
              </a:rPr>
              <a:t>min-max</a:t>
            </a:r>
            <a:endParaRPr lang="en-GB" sz="1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marL="457200" algn="l" defTabSz="914400" rtl="0" eaLnBrk="1" latinLnBrk="0" hangingPunct="1">
              <a:spcBef>
                <a:spcPct val="0"/>
              </a:spcBef>
              <a:buNone/>
              <a:defRPr lang="en-US" sz="3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1266" name="Picture 2" descr="C:\Users\flecat\AppData\Local\Microsoft\Windows\Temporary Internet Files\Content.IE5\U6NCIU8L\MM90028320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8272"/>
            <a:ext cx="13239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flecat\AppData\Local\Microsoft\Windows\Temporary Internet Files\Content.IE5\6R5IRHL9\MC9002405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94" y="6104891"/>
            <a:ext cx="774412" cy="6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3151187" y="4364762"/>
            <a:ext cx="763588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FIXM</a:t>
            </a:r>
            <a:endParaRPr lang="en-GB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268" name="Picture 4" descr="C:\Users\flecat\AppData\Local\Microsoft\Windows\Temporary Internet Files\Content.IE5\HEKEGP8H\MC90035598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68" y="6152367"/>
            <a:ext cx="625400" cy="62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flecat\AppData\Local\Microsoft\Windows\Temporary Internet Files\Content.IE5\6R5IRHL9\MC9002405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25" y="6104891"/>
            <a:ext cx="774412" cy="6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5680867" y="6233920"/>
            <a:ext cx="2582068" cy="2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100" dirty="0" smtClean="0">
                <a:solidFill>
                  <a:srgbClr val="000000"/>
                </a:solidFill>
                <a:cs typeface="Arial" charset="0"/>
              </a:rPr>
              <a:t>CDM</a:t>
            </a:r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3800" y="409008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B1-FICE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102263" y="527938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B2-FICE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481" y="2088677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B3-FICE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7850318" y="2116573"/>
            <a:ext cx="1108556" cy="4242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873766" y="2116573"/>
            <a:ext cx="1236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Network</a:t>
            </a:r>
            <a:endParaRPr lang="en-US" sz="2000" dirty="0"/>
          </a:p>
        </p:txBody>
      </p:sp>
      <p:sp>
        <p:nvSpPr>
          <p:cNvPr id="42" name="Title 5"/>
          <p:cNvSpPr>
            <a:spLocks noGrp="1"/>
          </p:cNvSpPr>
          <p:nvPr>
            <p:ph type="title"/>
          </p:nvPr>
        </p:nvSpPr>
        <p:spPr>
          <a:xfrm>
            <a:off x="103837" y="609600"/>
            <a:ext cx="9144000" cy="1143000"/>
          </a:xfrm>
        </p:spPr>
        <p:txBody>
          <a:bodyPr/>
          <a:lstStyle/>
          <a:p>
            <a:r>
              <a:rPr lang="en-US" sz="3600" dirty="0">
                <a:solidFill>
                  <a:srgbClr val="279DD9"/>
                </a:solidFill>
              </a:rPr>
              <a:t>Trajectory management:</a:t>
            </a:r>
            <a:br>
              <a:rPr lang="en-US" sz="3600" dirty="0">
                <a:solidFill>
                  <a:srgbClr val="279DD9"/>
                </a:solidFill>
              </a:rPr>
            </a:br>
            <a:r>
              <a:rPr lang="en-US" sz="3600" dirty="0">
                <a:solidFill>
                  <a:srgbClr val="279DD9"/>
                </a:solidFill>
              </a:rPr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1100072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Trajectory management:</a:t>
            </a:r>
            <a:br>
              <a:rPr lang="en-US" sz="3600" dirty="0"/>
            </a:br>
            <a:r>
              <a:rPr lang="en-US" sz="3600" dirty="0"/>
              <a:t>perspective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Standardization of a new concept of trajectory management in progress </a:t>
            </a:r>
          </a:p>
          <a:p>
            <a:r>
              <a:rPr lang="en-US" dirty="0"/>
              <a:t>Will supersede both AIDC and OLDI standards</a:t>
            </a:r>
          </a:p>
          <a:p>
            <a:r>
              <a:rPr lang="en-US" dirty="0"/>
              <a:t>Progressive implementation by ANSPs and industry will start from Block 1 (around 2020)</a:t>
            </a:r>
          </a:p>
          <a:p>
            <a:pPr lvl="1"/>
            <a:r>
              <a:rPr lang="en-US" dirty="0"/>
              <a:t>Transition will probably take a long time (maturation of standards, impacts heart of the systems, multi-actors, multi-organizations)</a:t>
            </a:r>
          </a:p>
          <a:p>
            <a:r>
              <a:rPr lang="en-US" dirty="0"/>
              <a:t>Meanwhile any standardization of a PAN OLDI/AIDC ICD would involve costly system upgrades, out of the path to </a:t>
            </a:r>
            <a:r>
              <a:rPr lang="en-US" dirty="0" smtClean="0"/>
              <a:t>FF-ICE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0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US" dirty="0" smtClean="0"/>
              <a:t>Mini global demonstration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536" y="1916832"/>
            <a:ext cx="6408712" cy="4676232"/>
          </a:xfrm>
        </p:spPr>
      </p:pic>
      <p:sp>
        <p:nvSpPr>
          <p:cNvPr id="4" name="Rectangle 3"/>
          <p:cNvSpPr/>
          <p:nvPr/>
        </p:nvSpPr>
        <p:spPr>
          <a:xfrm>
            <a:off x="5975648" y="2132856"/>
            <a:ext cx="31683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September 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FAA, CAAS, JCAB, </a:t>
            </a:r>
            <a:r>
              <a:rPr lang="en-US" dirty="0" err="1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Nav</a:t>
            </a:r>
            <a:r>
              <a:rPr lang="en-US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 Canada, MOLIT (Republic </a:t>
            </a:r>
            <a:r>
              <a:rPr lang="en-US" dirty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Korea), AEROTHAI, </a:t>
            </a:r>
            <a:r>
              <a:rPr lang="en-US" dirty="0" err="1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Airservices</a:t>
            </a:r>
            <a:r>
              <a:rPr lang="en-US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Australia, </a:t>
            </a:r>
            <a:r>
              <a:rPr lang="en-US" dirty="0" err="1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Nav</a:t>
            </a:r>
            <a:r>
              <a:rPr lang="en-US" dirty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Portugal, </a:t>
            </a:r>
            <a:r>
              <a:rPr lang="en-US" dirty="0" err="1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Indra</a:t>
            </a:r>
            <a:r>
              <a:rPr lang="en-US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, Delta </a:t>
            </a:r>
            <a:endParaRPr lang="en-US" dirty="0">
              <a:solidFill>
                <a:srgbClr val="006EB7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Demonstrate </a:t>
            </a:r>
            <a:r>
              <a:rPr lang="en-US" sz="1600" dirty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the use of SWIM </a:t>
            </a:r>
            <a:r>
              <a:rPr lang="en-US" sz="1600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between </a:t>
            </a:r>
            <a:r>
              <a:rPr lang="en-US" sz="1600" dirty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ANSP to </a:t>
            </a:r>
            <a:r>
              <a:rPr lang="en-US" sz="1600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promote </a:t>
            </a:r>
            <a:r>
              <a:rPr lang="en-US" sz="1600" dirty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more efficient </a:t>
            </a:r>
            <a:r>
              <a:rPr lang="en-US" sz="1600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operations </a:t>
            </a:r>
            <a:r>
              <a:rPr lang="en-US" sz="1600" dirty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across </a:t>
            </a:r>
            <a:r>
              <a:rPr lang="en-US" sz="1600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multiple FIRs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Support the </a:t>
            </a:r>
            <a:r>
              <a:rPr lang="en-US" sz="1600" dirty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validation of ICAO </a:t>
            </a:r>
            <a:r>
              <a:rPr lang="en-US" sz="1600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FF-ICE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6EB7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Mini Global II: 2014-2016</a:t>
            </a:r>
            <a:endParaRPr lang="en-US" dirty="0">
              <a:solidFill>
                <a:srgbClr val="006EB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9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1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Definition &amp; operational scope</a:t>
            </a:r>
          </a:p>
          <a:p>
            <a:r>
              <a:rPr lang="en-US" dirty="0" smtClean="0"/>
              <a:t>OLDI/AIDC messages comparison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Regulatory considerations</a:t>
            </a:r>
          </a:p>
          <a:p>
            <a:r>
              <a:rPr lang="en-US" dirty="0" smtClean="0"/>
              <a:t>Inter-ICAO regions considerations</a:t>
            </a:r>
          </a:p>
          <a:p>
            <a:r>
              <a:rPr lang="en-US" dirty="0" smtClean="0"/>
              <a:t>Gap analysis result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future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1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40903"/>
            <a:ext cx="8229600" cy="40564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Implementation </a:t>
            </a:r>
            <a:r>
              <a:rPr lang="en-US" dirty="0" smtClean="0"/>
              <a:t>cases through the world seem far from using all possibilities of the standards</a:t>
            </a:r>
          </a:p>
          <a:p>
            <a:pPr lvl="1"/>
            <a:r>
              <a:rPr lang="en-US" dirty="0" smtClean="0"/>
              <a:t>ANSP opt for bilaterally agreed subset of messages, and at times inclusion/interpretation of (optional) fields in line with their operational needs</a:t>
            </a:r>
          </a:p>
          <a:p>
            <a:r>
              <a:rPr lang="en-US" dirty="0" smtClean="0"/>
              <a:t>Yet lessons </a:t>
            </a:r>
            <a:r>
              <a:rPr lang="en-US" dirty="0" smtClean="0"/>
              <a:t>learnt show that implementing </a:t>
            </a:r>
            <a:r>
              <a:rPr lang="en-US" dirty="0" smtClean="0"/>
              <a:t>at least a </a:t>
            </a:r>
            <a:r>
              <a:rPr lang="en-US" dirty="0" smtClean="0"/>
              <a:t>minimum message set reduces frequency of LHD occurrences and alleviates ATCO </a:t>
            </a:r>
            <a:r>
              <a:rPr lang="en-US" dirty="0" smtClean="0"/>
              <a:t>workload</a:t>
            </a:r>
          </a:p>
          <a:p>
            <a:r>
              <a:rPr lang="en-US" dirty="0" smtClean="0"/>
              <a:t>A short term objective should target this minimum </a:t>
            </a:r>
            <a:r>
              <a:rPr lang="en-US" dirty="0"/>
              <a:t>message set </a:t>
            </a:r>
            <a:endParaRPr lang="en-US" dirty="0" smtClean="0"/>
          </a:p>
          <a:p>
            <a:r>
              <a:rPr lang="en-US" dirty="0" smtClean="0"/>
              <a:t>A longer term objective should target the comprehensive set of AIDC messages in line with the OPS needs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87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Instead of a </a:t>
            </a:r>
            <a:r>
              <a:rPr lang="en-US" dirty="0" smtClean="0"/>
              <a:t>PAN </a:t>
            </a:r>
            <a:r>
              <a:rPr lang="en-US" dirty="0" smtClean="0"/>
              <a:t>AIDC/OLDI </a:t>
            </a:r>
            <a:r>
              <a:rPr lang="en-US" dirty="0" smtClean="0"/>
              <a:t>ICD, the </a:t>
            </a:r>
            <a:r>
              <a:rPr lang="en-US" dirty="0" smtClean="0"/>
              <a:t>way forward is to progress towards a common concept: the ICAO Flight and Flow Information for a Collaborative Environment (FF-ICE) concept, </a:t>
            </a:r>
            <a:endParaRPr lang="en-US" dirty="0" smtClean="0"/>
          </a:p>
          <a:p>
            <a:pPr lvl="1"/>
            <a:r>
              <a:rPr lang="en-US" dirty="0" smtClean="0"/>
              <a:t>ASBU B0/B1/B2</a:t>
            </a:r>
          </a:p>
          <a:p>
            <a:pPr lvl="1"/>
            <a:r>
              <a:rPr lang="en-US" dirty="0" smtClean="0"/>
              <a:t>taken </a:t>
            </a:r>
            <a:r>
              <a:rPr lang="en-US" dirty="0" smtClean="0"/>
              <a:t>on board SESAR and </a:t>
            </a:r>
            <a:r>
              <a:rPr lang="en-US" dirty="0" err="1" smtClean="0"/>
              <a:t>Nextgen</a:t>
            </a:r>
            <a:r>
              <a:rPr lang="en-US" dirty="0" smtClean="0"/>
              <a:t>, </a:t>
            </a:r>
            <a:endParaRPr lang="en-US" dirty="0" smtClean="0"/>
          </a:p>
          <a:p>
            <a:pPr lvl="1"/>
            <a:r>
              <a:rPr lang="en-US" dirty="0" smtClean="0"/>
              <a:t>according </a:t>
            </a:r>
            <a:r>
              <a:rPr lang="en-US" dirty="0" smtClean="0"/>
              <a:t>to the Global Air Traffic Management Operational Concept Doc </a:t>
            </a:r>
            <a:r>
              <a:rPr lang="en-US" dirty="0" smtClean="0"/>
              <a:t>9854</a:t>
            </a:r>
          </a:p>
          <a:p>
            <a:pPr lvl="1"/>
            <a:r>
              <a:rPr lang="en-US" dirty="0" smtClean="0"/>
              <a:t>Mini GLOBAL demonstration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ICAO Annex 10, volume II</a:t>
            </a:r>
          </a:p>
          <a:p>
            <a:r>
              <a:rPr lang="en-US" dirty="0" smtClean="0"/>
              <a:t>ICAO Doc 4444 PANS ATM </a:t>
            </a:r>
          </a:p>
          <a:p>
            <a:r>
              <a:rPr lang="en-US" dirty="0" smtClean="0"/>
              <a:t>ICAO Manual of Technical Provisions for the Aeronautical Telecommunication Network (ATN) (Doc 9705), Sub-volume III</a:t>
            </a:r>
          </a:p>
          <a:p>
            <a:r>
              <a:rPr lang="en-US" dirty="0"/>
              <a:t>ICAO Doc 9750, Global Air Navigation Plan, 4th Edition - 2013</a:t>
            </a:r>
          </a:p>
          <a:p>
            <a:r>
              <a:rPr lang="en-US" dirty="0" smtClean="0"/>
              <a:t>ICAO Pan Regional (NAT and APAC) Interface Control Document for ATS </a:t>
            </a:r>
            <a:r>
              <a:rPr lang="en-US" dirty="0" err="1" smtClean="0"/>
              <a:t>Interfacility</a:t>
            </a:r>
            <a:r>
              <a:rPr lang="en-US" dirty="0" smtClean="0"/>
              <a:t> Data Communications (PAN ICD), Coordination Draft Version 0.92 — August, 2014</a:t>
            </a:r>
          </a:p>
          <a:p>
            <a:r>
              <a:rPr lang="en-US" dirty="0" smtClean="0">
                <a:hlinkClick r:id="rId2"/>
              </a:rPr>
              <a:t>APAC Seamless plan v1.0, June 2013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Guidance Material for the Asia/Pacific Region for ADS/CPDLC/AIDC</a:t>
            </a:r>
            <a:r>
              <a:rPr lang="en-US" dirty="0" smtClean="0"/>
              <a:t> </a:t>
            </a:r>
          </a:p>
          <a:p>
            <a:r>
              <a:rPr lang="en-US" dirty="0" smtClean="0"/>
              <a:t>EUROCONTROL Specification for On-Line Data Interchange (OLDI) Edition 4.2, 16/12/2010</a:t>
            </a:r>
          </a:p>
          <a:p>
            <a:r>
              <a:rPr lang="en-US" dirty="0" smtClean="0"/>
              <a:t>EUROCONTROL Corrigendum to Edition 4.2, 16/12/2010</a:t>
            </a:r>
          </a:p>
          <a:p>
            <a:r>
              <a:rPr lang="en-US" dirty="0" err="1" smtClean="0"/>
              <a:t>Eurocae</a:t>
            </a:r>
            <a:r>
              <a:rPr lang="en-US" dirty="0" smtClean="0"/>
              <a:t> ED-133 Flight Object interoperability specification, June 2009</a:t>
            </a:r>
          </a:p>
          <a:p>
            <a:r>
              <a:rPr lang="en-US" dirty="0" smtClean="0"/>
              <a:t>FIXM: </a:t>
            </a:r>
            <a:r>
              <a:rPr lang="en-US" dirty="0" smtClean="0">
                <a:hlinkClick r:id="rId4"/>
              </a:rPr>
              <a:t>www.FIXM.aero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ACRONYMS</a:t>
            </a:r>
            <a:br>
              <a:rPr lang="en-US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849291"/>
          </a:xfrm>
        </p:spPr>
        <p:txBody>
          <a:bodyPr>
            <a:noAutofit/>
          </a:bodyPr>
          <a:lstStyle/>
          <a:p>
            <a:r>
              <a:rPr lang="en-US" sz="1100" dirty="0" smtClean="0"/>
              <a:t>APAC: Asia-Pacific</a:t>
            </a:r>
          </a:p>
          <a:p>
            <a:r>
              <a:rPr lang="en-US" sz="1100" dirty="0" smtClean="0"/>
              <a:t>ATS: Air Traffic Services</a:t>
            </a:r>
          </a:p>
          <a:p>
            <a:r>
              <a:rPr lang="en-US" sz="1100" dirty="0" smtClean="0"/>
              <a:t>AIDC: ATS </a:t>
            </a:r>
            <a:r>
              <a:rPr lang="en-US" sz="1100" dirty="0" err="1" smtClean="0"/>
              <a:t>Interfacility</a:t>
            </a:r>
            <a:r>
              <a:rPr lang="en-US" sz="1100" dirty="0" smtClean="0"/>
              <a:t> Data Communication </a:t>
            </a:r>
          </a:p>
          <a:p>
            <a:r>
              <a:rPr lang="en-US" sz="1100" dirty="0" smtClean="0"/>
              <a:t>AIM: Aeronautical Information Management</a:t>
            </a:r>
          </a:p>
          <a:p>
            <a:r>
              <a:rPr lang="fr-FR" sz="1100" dirty="0" smtClean="0"/>
              <a:t>AIXM: </a:t>
            </a:r>
            <a:r>
              <a:rPr lang="fr-FR" sz="1100" dirty="0" err="1" smtClean="0"/>
              <a:t>Aeronautical</a:t>
            </a:r>
            <a:r>
              <a:rPr lang="fr-FR" sz="1100" dirty="0" smtClean="0"/>
              <a:t> Information </a:t>
            </a:r>
            <a:r>
              <a:rPr lang="fr-FR" sz="1100" dirty="0" err="1" smtClean="0"/>
              <a:t>eXchange</a:t>
            </a:r>
            <a:r>
              <a:rPr lang="fr-FR" sz="1100" dirty="0" smtClean="0"/>
              <a:t> Model</a:t>
            </a:r>
          </a:p>
          <a:p>
            <a:r>
              <a:rPr lang="en-US" sz="1100" dirty="0" smtClean="0"/>
              <a:t>ATCO: Air Traffic Controller</a:t>
            </a:r>
          </a:p>
          <a:p>
            <a:r>
              <a:rPr lang="en-US" sz="1100" dirty="0" smtClean="0"/>
              <a:t>EUR: Europe</a:t>
            </a:r>
          </a:p>
          <a:p>
            <a:r>
              <a:rPr lang="en-US" sz="1100" dirty="0" smtClean="0"/>
              <a:t>FIR: Flight information region </a:t>
            </a:r>
          </a:p>
          <a:p>
            <a:r>
              <a:rPr lang="en-US" sz="1100" dirty="0" smtClean="0"/>
              <a:t>FIXM: Flight Information </a:t>
            </a:r>
            <a:r>
              <a:rPr lang="en-US" sz="1100" dirty="0" err="1" smtClean="0"/>
              <a:t>eXchange</a:t>
            </a:r>
            <a:r>
              <a:rPr lang="en-US" sz="1100" dirty="0" smtClean="0"/>
              <a:t> Model</a:t>
            </a:r>
          </a:p>
          <a:p>
            <a:r>
              <a:rPr lang="en-US" sz="1100" dirty="0" smtClean="0"/>
              <a:t>FO: Flight Object</a:t>
            </a:r>
          </a:p>
          <a:p>
            <a:r>
              <a:rPr lang="en-US" sz="1100" dirty="0" smtClean="0"/>
              <a:t>GANP: Global Air Navigation Plan</a:t>
            </a:r>
          </a:p>
          <a:p>
            <a:r>
              <a:rPr lang="fr-FR" sz="1100" dirty="0" smtClean="0"/>
              <a:t>ICAO: International Civil Aviation Organisation</a:t>
            </a:r>
          </a:p>
          <a:p>
            <a:r>
              <a:rPr lang="en-US" sz="1100" dirty="0" smtClean="0"/>
              <a:t>ICC: Inter-</a:t>
            </a:r>
            <a:r>
              <a:rPr lang="en-US" sz="1100" dirty="0" err="1" smtClean="0"/>
              <a:t>centre</a:t>
            </a:r>
            <a:r>
              <a:rPr lang="en-US" sz="1100" dirty="0" smtClean="0"/>
              <a:t> communications </a:t>
            </a:r>
          </a:p>
          <a:p>
            <a:r>
              <a:rPr lang="en-US" sz="1100" dirty="0" smtClean="0"/>
              <a:t>ICD: Interface Control Document</a:t>
            </a:r>
          </a:p>
          <a:p>
            <a:r>
              <a:rPr lang="en-US" sz="1100" dirty="0" smtClean="0"/>
              <a:t>LHD: Large Height Deviation</a:t>
            </a:r>
          </a:p>
          <a:p>
            <a:r>
              <a:rPr lang="en-US" sz="1100" dirty="0" smtClean="0"/>
              <a:t>NAT: North Atlantic</a:t>
            </a:r>
          </a:p>
          <a:p>
            <a:r>
              <a:rPr lang="en-US" sz="1100" dirty="0" err="1" smtClean="0"/>
              <a:t>NextGen</a:t>
            </a:r>
            <a:r>
              <a:rPr lang="en-US" sz="1100" dirty="0" smtClean="0"/>
              <a:t>: Next Generation Air Transportation System</a:t>
            </a:r>
          </a:p>
          <a:p>
            <a:r>
              <a:rPr lang="en-US" sz="1100" dirty="0" smtClean="0"/>
              <a:t>SESAR: Single European Sky ATM Research</a:t>
            </a:r>
          </a:p>
          <a:p>
            <a:r>
              <a:rPr lang="en-US" sz="1100" dirty="0" smtClean="0"/>
              <a:t>SWIM: System Wide information Management</a:t>
            </a:r>
          </a:p>
          <a:p>
            <a:r>
              <a:rPr lang="en-US" sz="1100" dirty="0" smtClean="0"/>
              <a:t>WXXM: Weather </a:t>
            </a:r>
            <a:r>
              <a:rPr lang="en-US" sz="1100" dirty="0" err="1" smtClean="0"/>
              <a:t>eXchange</a:t>
            </a:r>
            <a:r>
              <a:rPr lang="en-US" sz="1100" dirty="0" smtClean="0"/>
              <a:t> Model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007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1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gap analysis between AIDC and OLDI is performed throughout the presentation: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color</a:t>
            </a:r>
            <a:r>
              <a:rPr lang="en-US" dirty="0" smtClean="0"/>
              <a:t> is used in association with OLDI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Grey color </a:t>
            </a:r>
            <a:r>
              <a:rPr lang="en-US" dirty="0" smtClean="0"/>
              <a:t>is </a:t>
            </a:r>
            <a:r>
              <a:rPr lang="en-US" dirty="0"/>
              <a:t>used in association with </a:t>
            </a:r>
            <a:r>
              <a:rPr lang="en-US" dirty="0" smtClean="0"/>
              <a:t>AIDC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Black color </a:t>
            </a:r>
            <a:r>
              <a:rPr lang="en-US" dirty="0" smtClean="0"/>
              <a:t>is used for the common messages/functionalities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Definitions, operational scope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AIDC- ATS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Interfacility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Data Communication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Specified in Manual of Air Traffic Services Data Link Applications ICAO Doc 9694, part VI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Specification of peer to peer messages including the rules for processing, content, format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 message formats:  ICAO Doc 4444 and ADEXP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Standardized by </a:t>
            </a:r>
            <a:r>
              <a:rPr lang="en-US" dirty="0" err="1" smtClean="0">
                <a:solidFill>
                  <a:srgbClr val="FF0000"/>
                </a:solidFill>
              </a:rPr>
              <a:t>Eurocontrol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525046" y="2132856"/>
            <a:ext cx="1143000" cy="552510"/>
            <a:chOff x="1447800" y="6229290"/>
            <a:chExt cx="1143000" cy="552510"/>
          </a:xfrm>
        </p:grpSpPr>
        <p:sp>
          <p:nvSpPr>
            <p:cNvPr id="5" name="L-Shape 4"/>
            <p:cNvSpPr/>
            <p:nvPr/>
          </p:nvSpPr>
          <p:spPr>
            <a:xfrm>
              <a:off x="1447800" y="6324600"/>
              <a:ext cx="1143000" cy="457200"/>
            </a:xfrm>
            <a:prstGeom prst="corner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98539" y="6229290"/>
              <a:ext cx="6912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AIDC</a:t>
              </a:r>
              <a:endParaRPr lang="en-US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46485" y="2132856"/>
            <a:ext cx="1143000" cy="552510"/>
            <a:chOff x="6400800" y="6223372"/>
            <a:chExt cx="1143000" cy="552510"/>
          </a:xfrm>
        </p:grpSpPr>
        <p:sp>
          <p:nvSpPr>
            <p:cNvPr id="9" name="L-Shape 8"/>
            <p:cNvSpPr/>
            <p:nvPr/>
          </p:nvSpPr>
          <p:spPr>
            <a:xfrm>
              <a:off x="6400800" y="6318682"/>
              <a:ext cx="1143000" cy="457200"/>
            </a:xfrm>
            <a:prstGeom prst="corne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51539" y="6223372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OLDI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43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Definitions, operational scope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Covers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Notification of flights approaching a flight information region (FIR) boundary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Coordination of boundary-crossing conditions (including reroute)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Transfer of control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Transfer of communications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CIVIL/CIVIL coordination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Transfer of information contained in an ADS-C report from one ATSU to another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Local propagation of events (between adjacent FDPs)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Covers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Notification of flights approaching a flight information region (FIR) boundary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Coordination of boundary-crossing conditions (including reroute)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Transfer of control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Transfer of communications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Arrival management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SSR code assignment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Particularize an aircraft between ATSU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Skip communications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CIVIL/CIVIL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and CIVIL/MIL coordination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Local propagation of events (between adjacent FDPs)</a:t>
            </a:r>
          </a:p>
          <a:p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493296" y="2276872"/>
            <a:ext cx="1143000" cy="552510"/>
            <a:chOff x="1447800" y="6229290"/>
            <a:chExt cx="1143000" cy="552510"/>
          </a:xfrm>
        </p:grpSpPr>
        <p:sp>
          <p:nvSpPr>
            <p:cNvPr id="5" name="L-Shape 4"/>
            <p:cNvSpPr/>
            <p:nvPr/>
          </p:nvSpPr>
          <p:spPr>
            <a:xfrm>
              <a:off x="1447800" y="6324600"/>
              <a:ext cx="1143000" cy="457200"/>
            </a:xfrm>
            <a:prstGeom prst="corner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98539" y="6229290"/>
              <a:ext cx="6912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AIDC</a:t>
              </a:r>
              <a:endParaRPr lang="en-US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97071" y="2276872"/>
            <a:ext cx="1143000" cy="552510"/>
            <a:chOff x="6400800" y="6223372"/>
            <a:chExt cx="1143000" cy="552510"/>
          </a:xfrm>
        </p:grpSpPr>
        <p:sp>
          <p:nvSpPr>
            <p:cNvPr id="9" name="L-Shape 8"/>
            <p:cNvSpPr/>
            <p:nvPr/>
          </p:nvSpPr>
          <p:spPr>
            <a:xfrm>
              <a:off x="6400800" y="6318682"/>
              <a:ext cx="1143000" cy="457200"/>
            </a:xfrm>
            <a:prstGeom prst="corne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51539" y="6223372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OLDI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962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772400" cy="1470025"/>
          </a:xfrm>
        </p:spPr>
        <p:txBody>
          <a:bodyPr/>
          <a:lstStyle/>
          <a:p>
            <a:r>
              <a:rPr lang="en-US" dirty="0" smtClean="0"/>
              <a:t>OLDI/AIDC</a:t>
            </a:r>
            <a:br>
              <a:rPr lang="en-US" dirty="0" smtClean="0"/>
            </a:br>
            <a:r>
              <a:rPr lang="en-US" dirty="0" smtClean="0"/>
              <a:t>messages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gap analysis between AIDC and OLDI messages follows</a:t>
            </a:r>
          </a:p>
          <a:p>
            <a:pPr lvl="1"/>
            <a:r>
              <a:rPr lang="en-US" dirty="0" smtClean="0"/>
              <a:t>Common basis</a:t>
            </a:r>
          </a:p>
          <a:p>
            <a:pPr lvl="1"/>
            <a:r>
              <a:rPr lang="en-US" dirty="0" smtClean="0"/>
              <a:t>Notification, coordination, transfer</a:t>
            </a:r>
          </a:p>
          <a:p>
            <a:pPr lvl="1"/>
            <a:r>
              <a:rPr lang="en-US" dirty="0" smtClean="0"/>
              <a:t>Air/ground </a:t>
            </a:r>
            <a:r>
              <a:rPr lang="en-US" dirty="0" err="1" smtClean="0"/>
              <a:t>datalink</a:t>
            </a:r>
            <a:endParaRPr lang="en-US" dirty="0" smtClean="0"/>
          </a:p>
          <a:p>
            <a:pPr lvl="1"/>
            <a:r>
              <a:rPr lang="en-US" dirty="0" smtClean="0"/>
              <a:t>Flight planning</a:t>
            </a:r>
          </a:p>
          <a:p>
            <a:pPr lvl="1"/>
            <a:r>
              <a:rPr lang="en-US" dirty="0" smtClean="0"/>
              <a:t>Civil/military coordination</a:t>
            </a:r>
          </a:p>
          <a:p>
            <a:pPr lvl="1"/>
            <a:r>
              <a:rPr lang="en-US" dirty="0" smtClean="0"/>
              <a:t>Situation awareness</a:t>
            </a:r>
          </a:p>
          <a:p>
            <a:pPr lvl="1"/>
            <a:r>
              <a:rPr lang="en-US" dirty="0" smtClean="0"/>
              <a:t>Other messages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D33510B0B1A4293B0C61CBAE997F1" ma:contentTypeVersion="5" ma:contentTypeDescription="Create a new document." ma:contentTypeScope="" ma:versionID="85e61697bd23b80e8194f9ad22a43be3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Category xmlns="2b0c29a6-a2e0-472b-bfb4-397922b0132f">5-Presentations</Category>
    <Type_x0020_Name xmlns="2b0c29a6-a2e0-472b-bfb4-397922b0132f">2014 SIP-AIDC</Type_x0020_Name>
    <Presenter xmlns="2b0c29a6-a2e0-472b-bfb4-397922b0132f">Secretariat</Presenter>
    <Update_x0020_Date xmlns="2b0c29a6-a2e0-472b-bfb4-397922b0132f">28 Oct. 2014</Update_x0020_Date>
    <Number xmlns="2b0c29a6-a2e0-472b-bfb4-397922b0132f">SP/11</Numb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ED76D1-7039-4646-BD6D-19B36B4D398F}"/>
</file>

<file path=customXml/itemProps2.xml><?xml version="1.0" encoding="utf-8"?>
<ds:datastoreItem xmlns:ds="http://schemas.openxmlformats.org/officeDocument/2006/customXml" ds:itemID="{4B243222-AAF0-4398-9C9D-682698603279}"/>
</file>

<file path=customXml/itemProps3.xml><?xml version="1.0" encoding="utf-8"?>
<ds:datastoreItem xmlns:ds="http://schemas.openxmlformats.org/officeDocument/2006/customXml" ds:itemID="{CED9C5B9-BC2F-463B-B8EC-5E503AB2071C}"/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3132</Words>
  <Application>Microsoft Office PowerPoint</Application>
  <PresentationFormat>Letter Paper (8.5x11 in)</PresentationFormat>
  <Paragraphs>419</Paragraphs>
  <Slides>44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Worksheet</vt:lpstr>
      <vt:lpstr>AIDC and OLDI:  gap analysis and perspectives</vt:lpstr>
      <vt:lpstr>This analysis in 10 items</vt:lpstr>
      <vt:lpstr>This analysis in 10 items</vt:lpstr>
      <vt:lpstr>Agenda</vt:lpstr>
      <vt:lpstr>Gap analysis</vt:lpstr>
      <vt:lpstr>Definitions, operational scope</vt:lpstr>
      <vt:lpstr>Definitions, operational scope</vt:lpstr>
      <vt:lpstr>OLDI/AIDC messages comparison</vt:lpstr>
      <vt:lpstr>Messages comparison</vt:lpstr>
      <vt:lpstr>Common basis</vt:lpstr>
      <vt:lpstr>Notification, coordination, transfer (1/2) - Core set</vt:lpstr>
      <vt:lpstr>Notification, coordination, transfer (2/2) – Non essential set</vt:lpstr>
      <vt:lpstr>In APAC: AIDC is a target for end 2015</vt:lpstr>
      <vt:lpstr>Air/ground datalink</vt:lpstr>
      <vt:lpstr>Flight planning</vt:lpstr>
      <vt:lpstr>Civil-military tactical coordination</vt:lpstr>
      <vt:lpstr>Situation awareness</vt:lpstr>
      <vt:lpstr>Other messages</vt:lpstr>
      <vt:lpstr>IMPLEMENTATION</vt:lpstr>
      <vt:lpstr>Implementation (1/2)</vt:lpstr>
      <vt:lpstr>Implementation (2/2)</vt:lpstr>
      <vt:lpstr>REGULATORY CONSIDERATIONS</vt:lpstr>
      <vt:lpstr>Regulation</vt:lpstr>
      <vt:lpstr>Inter-ICAO regions considerations</vt:lpstr>
      <vt:lpstr>Inter-ICAO regions considerations</vt:lpstr>
      <vt:lpstr>Inter-ICAO regions considerations</vt:lpstr>
      <vt:lpstr>Gap analysis result</vt:lpstr>
      <vt:lpstr>Gap analysis result</vt:lpstr>
      <vt:lpstr>The future</vt:lpstr>
      <vt:lpstr>The future: the ASBU FICE </vt:lpstr>
      <vt:lpstr>The future: the ASBU FICE </vt:lpstr>
      <vt:lpstr>The future</vt:lpstr>
      <vt:lpstr>Trajectory-based operations</vt:lpstr>
      <vt:lpstr>   </vt:lpstr>
      <vt:lpstr>Multicentre operations</vt:lpstr>
      <vt:lpstr>Trajectory management: perspective</vt:lpstr>
      <vt:lpstr>Trajectory management: perspective</vt:lpstr>
      <vt:lpstr>Mini global demonstration</vt:lpstr>
      <vt:lpstr>Conclusion</vt:lpstr>
      <vt:lpstr>Conclusion</vt:lpstr>
      <vt:lpstr>Conclusion</vt:lpstr>
      <vt:lpstr>References</vt:lpstr>
      <vt:lpstr>ACRONYMS 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AIDC and OLDI: Gap Analysis and Perspectives</dc:title>
  <dc:creator>flecat@icao.int</dc:creator>
  <cp:lastModifiedBy>Lecat Frederic</cp:lastModifiedBy>
  <cp:revision>93</cp:revision>
  <dcterms:created xsi:type="dcterms:W3CDTF">2013-08-20T15:49:37Z</dcterms:created>
  <dcterms:modified xsi:type="dcterms:W3CDTF">2014-10-28T00:55:52Z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1300</vt:r8>
  </property>
  <property fmtid="{D5CDD505-2E9C-101B-9397-08002B2CF9AE}" pid="3" name="ContentTypeId">
    <vt:lpwstr>0x0101004AED33510B0B1A4293B0C61CBAE997F1</vt:lpwstr>
  </property>
</Properties>
</file>